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31.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0.xml" ContentType="application/vnd.openxmlformats-officedocument.presentationml.notesSlide+xml"/>
  <Override PartName="/ppt/notesSlides/notesSlide9.xml" ContentType="application/vnd.openxmlformats-officedocument.presentationml.notesSlide+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1.xml" ContentType="application/vnd.openxmlformats-officedocument.presentationml.notesSlide+xml"/>
  <Override PartName="/ppt/notesSlides/notesSlide8.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7.xml" ContentType="application/vnd.openxmlformats-officedocument.presentationml.notesSlide+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335" r:id="rId2"/>
    <p:sldId id="333" r:id="rId3"/>
    <p:sldId id="288" r:id="rId4"/>
    <p:sldId id="291" r:id="rId5"/>
    <p:sldId id="329" r:id="rId6"/>
    <p:sldId id="330" r:id="rId7"/>
    <p:sldId id="331" r:id="rId8"/>
    <p:sldId id="338" r:id="rId9"/>
    <p:sldId id="332" r:id="rId10"/>
    <p:sldId id="319" r:id="rId11"/>
    <p:sldId id="295" r:id="rId12"/>
    <p:sldId id="325" r:id="rId13"/>
    <p:sldId id="296" r:id="rId14"/>
    <p:sldId id="298" r:id="rId15"/>
    <p:sldId id="316" r:id="rId16"/>
    <p:sldId id="299" r:id="rId17"/>
    <p:sldId id="300" r:id="rId18"/>
    <p:sldId id="342" r:id="rId19"/>
    <p:sldId id="301" r:id="rId20"/>
    <p:sldId id="279" r:id="rId21"/>
    <p:sldId id="280" r:id="rId22"/>
    <p:sldId id="334" r:id="rId23"/>
    <p:sldId id="312" r:id="rId24"/>
    <p:sldId id="339" r:id="rId25"/>
    <p:sldId id="340" r:id="rId26"/>
    <p:sldId id="341" r:id="rId27"/>
    <p:sldId id="313" r:id="rId28"/>
    <p:sldId id="336" r:id="rId29"/>
    <p:sldId id="327" r:id="rId30"/>
    <p:sldId id="337" r:id="rId31"/>
    <p:sldId id="307" r:id="rId32"/>
    <p:sldId id="308" r:id="rId33"/>
    <p:sldId id="309" r:id="rId34"/>
    <p:sldId id="323" r:id="rId35"/>
    <p:sldId id="324" r:id="rId36"/>
    <p:sldId id="328" r:id="rId37"/>
    <p:sldId id="311"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55" autoAdjust="0"/>
    <p:restoredTop sz="85128" autoAdjust="0"/>
  </p:normalViewPr>
  <p:slideViewPr>
    <p:cSldViewPr>
      <p:cViewPr varScale="1">
        <p:scale>
          <a:sx n="62" d="100"/>
          <a:sy n="62" d="100"/>
        </p:scale>
        <p:origin x="1542"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62CEBE-1E1E-46E4-A4D5-40A9C39F76AA}" type="datetimeFigureOut">
              <a:rPr lang="en-US" smtClean="0"/>
              <a:pPr/>
              <a:t>1/27/2022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62D830-4417-4C46-8FD7-7D717C90A4D9}" type="slidenum">
              <a:rPr lang="en-US" smtClean="0"/>
              <a:pPr/>
              <a:t>‹#›</a:t>
            </a:fld>
            <a:endParaRPr lang="en-US"/>
          </a:p>
        </p:txBody>
      </p:sp>
    </p:spTree>
    <p:extLst>
      <p:ext uri="{BB962C8B-B14F-4D97-AF65-F5344CB8AC3E}">
        <p14:creationId xmlns:p14="http://schemas.microsoft.com/office/powerpoint/2010/main" val="3377399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Bt_cotton"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en.wikipedia.org/wiki/Mahyco"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Bt</a:t>
            </a:r>
            <a:r>
              <a:rPr lang="en-US" sz="1200" b="0" i="0" kern="1200" dirty="0" smtClean="0">
                <a:solidFill>
                  <a:schemeClr val="tx1"/>
                </a:solidFill>
                <a:effectLst/>
                <a:latin typeface="+mn-lt"/>
                <a:ea typeface="+mn-ea"/>
                <a:cs typeface="+mn-cs"/>
              </a:rPr>
              <a:t> cotton was first approved for field trials in the United States in 1993, and first approved commercial use in the United States in 1995.</a:t>
            </a:r>
            <a:r>
              <a:rPr lang="en-US" sz="1200" b="0" i="0" u="none" strike="noStrike" kern="1200" baseline="30000" dirty="0" smtClean="0">
                <a:solidFill>
                  <a:schemeClr val="tx1"/>
                </a:solidFill>
                <a:effectLst/>
                <a:latin typeface="+mn-lt"/>
                <a:ea typeface="+mn-ea"/>
                <a:cs typeface="+mn-cs"/>
                <a:hlinkClick r:id="rId3"/>
              </a:rPr>
              <a:t>[3]</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Bt</a:t>
            </a:r>
            <a:r>
              <a:rPr lang="en-US" sz="1200" b="0" i="0" kern="1200" dirty="0" smtClean="0">
                <a:solidFill>
                  <a:schemeClr val="tx1"/>
                </a:solidFill>
                <a:effectLst/>
                <a:latin typeface="+mn-lt"/>
                <a:ea typeface="+mn-ea"/>
                <a:cs typeface="+mn-cs"/>
              </a:rPr>
              <a:t> cotton was approved by the Chinese government in 1997.</a:t>
            </a:r>
            <a:r>
              <a:rPr lang="en-US" sz="1200" b="0" i="0" u="none" strike="noStrike" kern="1200" baseline="30000" dirty="0" smtClean="0">
                <a:solidFill>
                  <a:schemeClr val="tx1"/>
                </a:solidFill>
                <a:effectLst/>
                <a:latin typeface="+mn-lt"/>
                <a:ea typeface="+mn-ea"/>
                <a:cs typeface="+mn-cs"/>
                <a:hlinkClick r:id="rId3"/>
              </a:rPr>
              <a:t>[4]</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2002, a joint venture between Monsanto and </a:t>
            </a:r>
            <a:r>
              <a:rPr lang="en-US" sz="1200" b="0" i="0" u="none" strike="noStrike" kern="1200" dirty="0" err="1" smtClean="0">
                <a:solidFill>
                  <a:schemeClr val="tx1"/>
                </a:solidFill>
                <a:effectLst/>
                <a:latin typeface="+mn-lt"/>
                <a:ea typeface="+mn-ea"/>
                <a:cs typeface="+mn-cs"/>
                <a:hlinkClick r:id="rId4" tooltip="Mahyco"/>
              </a:rPr>
              <a:t>Mahyco</a:t>
            </a:r>
            <a:r>
              <a:rPr lang="en-US" sz="1200" b="0" i="0" kern="1200" dirty="0" smtClean="0">
                <a:solidFill>
                  <a:schemeClr val="tx1"/>
                </a:solidFill>
                <a:effectLst/>
                <a:latin typeface="+mn-lt"/>
                <a:ea typeface="+mn-ea"/>
                <a:cs typeface="+mn-cs"/>
              </a:rPr>
              <a:t> introduced </a:t>
            </a:r>
            <a:r>
              <a:rPr lang="en-US" sz="1200" b="0" i="0" kern="1200" dirty="0" err="1" smtClean="0">
                <a:solidFill>
                  <a:schemeClr val="tx1"/>
                </a:solidFill>
                <a:effectLst/>
                <a:latin typeface="+mn-lt"/>
                <a:ea typeface="+mn-ea"/>
                <a:cs typeface="+mn-cs"/>
              </a:rPr>
              <a:t>Bt</a:t>
            </a:r>
            <a:r>
              <a:rPr lang="en-US" sz="1200" b="0" i="0" kern="1200" dirty="0" smtClean="0">
                <a:solidFill>
                  <a:schemeClr val="tx1"/>
                </a:solidFill>
                <a:effectLst/>
                <a:latin typeface="+mn-lt"/>
                <a:ea typeface="+mn-ea"/>
                <a:cs typeface="+mn-cs"/>
              </a:rPr>
              <a:t> cotton to India.</a:t>
            </a:r>
            <a:r>
              <a:rPr lang="en-US" sz="1200" b="0" i="0" u="none" strike="noStrike" kern="1200" baseline="30000" dirty="0" smtClean="0">
                <a:solidFill>
                  <a:schemeClr val="tx1"/>
                </a:solidFill>
                <a:effectLst/>
                <a:latin typeface="+mn-lt"/>
                <a:ea typeface="+mn-ea"/>
                <a:cs typeface="+mn-cs"/>
                <a:hlinkClick r:id="rId3"/>
              </a:rPr>
              <a:t>[5]</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2011, India grew the largest GM cotton crop at 10.6 million hectares. The U.S. GM cotton crop was 4.0 million hectares, the second largest area in the world, followed by China with 3.9 million hectares and Pakistan with 2.6 million hectares.</a:t>
            </a:r>
            <a:r>
              <a:rPr lang="en-US" sz="1200" b="0" i="0" u="none" strike="noStrike" kern="1200" baseline="30000" dirty="0" smtClean="0">
                <a:solidFill>
                  <a:schemeClr val="tx1"/>
                </a:solidFill>
                <a:effectLst/>
                <a:latin typeface="+mn-lt"/>
                <a:ea typeface="+mn-ea"/>
                <a:cs typeface="+mn-cs"/>
                <a:hlinkClick r:id="rId3"/>
              </a:rPr>
              <a:t>[6]</a:t>
            </a:r>
            <a:r>
              <a:rPr lang="en-US" sz="1200" b="0" i="0" kern="1200" dirty="0" smtClean="0">
                <a:solidFill>
                  <a:schemeClr val="tx1"/>
                </a:solidFill>
                <a:effectLst/>
                <a:latin typeface="+mn-lt"/>
                <a:ea typeface="+mn-ea"/>
                <a:cs typeface="+mn-cs"/>
              </a:rPr>
              <a:t> By 2014, 96% of cotton grown in the United States was genetically modified</a:t>
            </a:r>
            <a:r>
              <a:rPr lang="en-US" sz="1200" b="0" i="0" u="none" strike="noStrike" kern="1200" baseline="30000" dirty="0" smtClean="0">
                <a:solidFill>
                  <a:schemeClr val="tx1"/>
                </a:solidFill>
                <a:effectLst/>
                <a:latin typeface="+mn-lt"/>
                <a:ea typeface="+mn-ea"/>
                <a:cs typeface="+mn-cs"/>
                <a:hlinkClick r:id="rId3"/>
              </a:rPr>
              <a:t>[7]</a:t>
            </a:r>
            <a:r>
              <a:rPr lang="en-US" sz="1200" b="0" i="0" kern="1200" dirty="0" smtClean="0">
                <a:solidFill>
                  <a:schemeClr val="tx1"/>
                </a:solidFill>
                <a:effectLst/>
                <a:latin typeface="+mn-lt"/>
                <a:ea typeface="+mn-ea"/>
                <a:cs typeface="+mn-cs"/>
              </a:rPr>
              <a:t> and 95% of cotton grown in India was GM.</a:t>
            </a:r>
            <a:r>
              <a:rPr lang="en-US" sz="1200" b="0" i="0" u="none" strike="noStrike" kern="1200" baseline="30000" dirty="0" smtClean="0">
                <a:solidFill>
                  <a:schemeClr val="tx1"/>
                </a:solidFill>
                <a:effectLst/>
                <a:latin typeface="+mn-lt"/>
                <a:ea typeface="+mn-ea"/>
                <a:cs typeface="+mn-cs"/>
                <a:hlinkClick r:id="rId3"/>
              </a:rPr>
              <a:t>[8]</a:t>
            </a:r>
            <a:r>
              <a:rPr lang="en-US" sz="1200" b="0" i="0" kern="1200" dirty="0" smtClean="0">
                <a:solidFill>
                  <a:schemeClr val="tx1"/>
                </a:solidFill>
                <a:effectLst/>
                <a:latin typeface="+mn-lt"/>
                <a:ea typeface="+mn-ea"/>
                <a:cs typeface="+mn-cs"/>
              </a:rPr>
              <a:t> India is the largest producer of cotton, and GM cotton, as of 2014.</a:t>
            </a:r>
          </a:p>
          <a:p>
            <a:endParaRPr lang="en-US" dirty="0"/>
          </a:p>
        </p:txBody>
      </p:sp>
      <p:sp>
        <p:nvSpPr>
          <p:cNvPr id="4" name="Slide Number Placeholder 3"/>
          <p:cNvSpPr>
            <a:spLocks noGrp="1"/>
          </p:cNvSpPr>
          <p:nvPr>
            <p:ph type="sldNum" sz="quarter" idx="10"/>
          </p:nvPr>
        </p:nvSpPr>
        <p:spPr/>
        <p:txBody>
          <a:bodyPr/>
          <a:lstStyle/>
          <a:p>
            <a:fld id="{A662D830-4417-4C46-8FD7-7D717C90A4D9}" type="slidenum">
              <a:rPr lang="en-US" smtClean="0"/>
              <a:pPr/>
              <a:t>3</a:t>
            </a:fld>
            <a:endParaRPr lang="en-US"/>
          </a:p>
        </p:txBody>
      </p:sp>
    </p:spTree>
    <p:extLst>
      <p:ext uri="{BB962C8B-B14F-4D97-AF65-F5344CB8AC3E}">
        <p14:creationId xmlns:p14="http://schemas.microsoft.com/office/powerpoint/2010/main" val="3516195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662D830-4417-4C46-8FD7-7D717C90A4D9}" type="slidenum">
              <a:rPr lang="en-US" smtClean="0"/>
              <a:pPr/>
              <a:t>34</a:t>
            </a:fld>
            <a:endParaRPr lang="en-US"/>
          </a:p>
        </p:txBody>
      </p:sp>
    </p:spTree>
    <p:extLst>
      <p:ext uri="{BB962C8B-B14F-4D97-AF65-F5344CB8AC3E}">
        <p14:creationId xmlns:p14="http://schemas.microsoft.com/office/powerpoint/2010/main" val="3200338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Problems in the production or regulation of pancreatic hormones will cause complications related to blood sugar imbalance. Of all the diseases and disorders of the pancreas, the most well-known is diabetes.</a:t>
            </a:r>
          </a:p>
          <a:p>
            <a:endParaRPr lang="en-GB" dirty="0"/>
          </a:p>
          <a:p>
            <a:r>
              <a:rPr lang="en-GB" dirty="0"/>
              <a:t>Type 1 diabetes: Autoimmune disorder where insulin producing islets of Langerhans cells die. So, body doesn’t produce enough/any insulin to handle the glucose. People with type 1 diabetes have to take insulin to help their body use glucose appropriately. </a:t>
            </a:r>
          </a:p>
          <a:p>
            <a:endParaRPr lang="en-GB" dirty="0"/>
          </a:p>
          <a:p>
            <a:r>
              <a:rPr lang="en-GB" dirty="0"/>
              <a:t>Type 2 diabetes: much more prevalent. People with type 2 diabetes may be able to produce insulin, but their bodies don’t use it correctly (insulin resistance). They might also be unable to produce enough insulin to handle the glucose in their body. Lifestyle choices, such as diet and exercise, play a major role in managing and preventing type 2 diabetes.</a:t>
            </a:r>
          </a:p>
          <a:p>
            <a:endParaRPr lang="en-GB" dirty="0"/>
          </a:p>
        </p:txBody>
      </p:sp>
      <p:sp>
        <p:nvSpPr>
          <p:cNvPr id="4" name="Slide Number Placeholder 3"/>
          <p:cNvSpPr>
            <a:spLocks noGrp="1"/>
          </p:cNvSpPr>
          <p:nvPr>
            <p:ph type="sldNum" sz="quarter" idx="10"/>
          </p:nvPr>
        </p:nvSpPr>
        <p:spPr/>
        <p:txBody>
          <a:bodyPr/>
          <a:lstStyle/>
          <a:p>
            <a:fld id="{A662D830-4417-4C46-8FD7-7D717C90A4D9}" type="slidenum">
              <a:rPr lang="en-US" smtClean="0"/>
              <a:pPr/>
              <a:t>6</a:t>
            </a:fld>
            <a:endParaRPr lang="en-US"/>
          </a:p>
        </p:txBody>
      </p:sp>
    </p:spTree>
    <p:extLst>
      <p:ext uri="{BB962C8B-B14F-4D97-AF65-F5344CB8AC3E}">
        <p14:creationId xmlns:p14="http://schemas.microsoft.com/office/powerpoint/2010/main" val="4173615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EEF1FC-4193-456D-AFF9-571F87C02B28}" type="slidenum">
              <a:rPr lang="en-US" altLang="en-US" smtClean="0"/>
              <a:pPr/>
              <a:t>8</a:t>
            </a:fld>
            <a:endParaRPr lang="en-US" altLang="en-US"/>
          </a:p>
        </p:txBody>
      </p:sp>
    </p:spTree>
    <p:extLst>
      <p:ext uri="{BB962C8B-B14F-4D97-AF65-F5344CB8AC3E}">
        <p14:creationId xmlns:p14="http://schemas.microsoft.com/office/powerpoint/2010/main" val="2976361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FA0B6D-D90F-46F7-B6E4-5E253B5B40C7}" type="slidenum">
              <a:rPr lang="en-US"/>
              <a:pPr/>
              <a:t>20</a:t>
            </a:fld>
            <a:endParaRPr lang="en-US"/>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28257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96D944-E1C7-4D5D-964A-C3744D011342}" type="slidenum">
              <a:rPr lang="en-US"/>
              <a:pPr/>
              <a:t>21</a:t>
            </a:fld>
            <a:endParaRPr lang="en-US"/>
          </a:p>
        </p:txBody>
      </p:sp>
      <p:sp>
        <p:nvSpPr>
          <p:cNvPr id="238594" name="Rectangle 2"/>
          <p:cNvSpPr>
            <a:spLocks noGrp="1" noRot="1" noChangeAspect="1" noChangeArrowheads="1" noTextEdit="1"/>
          </p:cNvSpPr>
          <p:nvPr>
            <p:ph type="sldImg"/>
          </p:nvPr>
        </p:nvSpPr>
        <p:spPr>
          <a:ln/>
        </p:spPr>
      </p:sp>
      <p:sp>
        <p:nvSpPr>
          <p:cNvPr id="2385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7028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ChangeArrowheads="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altLang="en-US" b="1" smtClean="0">
                <a:solidFill>
                  <a:srgbClr val="FF0000"/>
                </a:solidFill>
                <a:latin typeface="Arial" panose="020B0604020202020204" pitchFamily="34" charset="0"/>
              </a:rPr>
              <a:t>Why eukaryotic chromosomes are linear?</a:t>
            </a:r>
          </a:p>
          <a:p>
            <a:r>
              <a:rPr lang="en-CA" altLang="en-US" smtClean="0">
                <a:latin typeface="Arial" panose="020B0604020202020204" pitchFamily="34" charset="0"/>
              </a:rPr>
              <a:t>This is important/necessary for recombination.</a:t>
            </a:r>
          </a:p>
          <a:p>
            <a:r>
              <a:rPr lang="en-CA" altLang="en-US" smtClean="0">
                <a:latin typeface="Arial" panose="020B0604020202020204" pitchFamily="34" charset="0"/>
              </a:rPr>
              <a:t>Banana is triploid. Watermelons, some frogs are tetraploids. Wheat is hexaploid.</a:t>
            </a:r>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66481A9-51C2-420E-AFB0-A5127CB9E95A}" type="slidenum">
              <a:rPr lang="en-US" altLang="en-US" smtClean="0"/>
              <a:pPr/>
              <a:t>24</a:t>
            </a:fld>
            <a:endParaRPr lang="en-US" altLang="en-US" smtClean="0"/>
          </a:p>
        </p:txBody>
      </p:sp>
    </p:spTree>
    <p:extLst>
      <p:ext uri="{BB962C8B-B14F-4D97-AF65-F5344CB8AC3E}">
        <p14:creationId xmlns:p14="http://schemas.microsoft.com/office/powerpoint/2010/main" val="1547697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78EA1BF-BA65-4D93-8CAB-4F2C4BF85DCF}" type="slidenum">
              <a:rPr lang="en-US" altLang="en-US" smtClean="0">
                <a:solidFill>
                  <a:srgbClr val="000000"/>
                </a:solidFill>
              </a:rPr>
              <a:pPr/>
              <a:t>26</a:t>
            </a:fld>
            <a:endParaRPr lang="en-US" altLang="en-US" smtClean="0">
              <a:solidFill>
                <a:srgbClr val="000000"/>
              </a:solidFill>
            </a:endParaRPr>
          </a:p>
        </p:txBody>
      </p:sp>
      <p:sp>
        <p:nvSpPr>
          <p:cNvPr id="29699" name="Slide Image Placeholder 1"/>
          <p:cNvSpPr>
            <a:spLocks noGrp="1" noRot="1" noChangeAspect="1" noChangeArrowheads="1" noTextEdit="1"/>
          </p:cNvSpPr>
          <p:nvPr>
            <p:ph type="sldImg"/>
          </p:nvPr>
        </p:nvSpPr>
        <p:spPr>
          <a:ln/>
        </p:spPr>
      </p:sp>
      <p:sp>
        <p:nvSpPr>
          <p:cNvPr id="2970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
        <p:nvSpPr>
          <p:cNvPr id="29701"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601248D2-C20C-49F6-9ED9-CB7FCF8DCF4D}" type="slidenum">
              <a:rPr lang="en-US" altLang="en-US" sz="1200">
                <a:solidFill>
                  <a:srgbClr val="000000"/>
                </a:solidFill>
              </a:rPr>
              <a:pPr algn="r" eaLnBrk="1" hangingPunct="1"/>
              <a:t>26</a:t>
            </a:fld>
            <a:endParaRPr lang="en-US" altLang="en-US" sz="1200">
              <a:solidFill>
                <a:srgbClr val="000000"/>
              </a:solidFill>
            </a:endParaRPr>
          </a:p>
        </p:txBody>
      </p:sp>
    </p:spTree>
    <p:extLst>
      <p:ext uri="{BB962C8B-B14F-4D97-AF65-F5344CB8AC3E}">
        <p14:creationId xmlns:p14="http://schemas.microsoft.com/office/powerpoint/2010/main" val="2691407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CE7F8A-36F7-4B2D-9562-1864E2B54948}" type="slidenum">
              <a:rPr lang="en-US" smtClean="0"/>
              <a:pPr/>
              <a:t>31</a:t>
            </a:fld>
            <a:endParaRPr lang="en-US"/>
          </a:p>
        </p:txBody>
      </p:sp>
    </p:spTree>
    <p:extLst>
      <p:ext uri="{BB962C8B-B14F-4D97-AF65-F5344CB8AC3E}">
        <p14:creationId xmlns:p14="http://schemas.microsoft.com/office/powerpoint/2010/main" val="2893660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In a 1997 review of the film for the journal </a:t>
            </a:r>
            <a:r>
              <a:rPr lang="en-US" sz="1200" b="1" i="1" dirty="0" smtClean="0"/>
              <a:t>Nature Genetics</a:t>
            </a:r>
            <a:r>
              <a:rPr lang="en-US" sz="1200" b="1" dirty="0" smtClean="0"/>
              <a:t>, molecular biologist Lee M. Silver stated that "</a:t>
            </a:r>
            <a:r>
              <a:rPr lang="en-US" sz="1200" b="1" i="1" dirty="0" err="1" smtClean="0"/>
              <a:t>Gattaca</a:t>
            </a:r>
            <a:r>
              <a:rPr lang="en-US" sz="1200" b="1" dirty="0" smtClean="0"/>
              <a:t> is a film that all geneticists should see if for no other reason than to understand the perception of our trade held by so many of the public-at-large".</a:t>
            </a:r>
          </a:p>
          <a:p>
            <a:endParaRPr lang="en-US" dirty="0"/>
          </a:p>
        </p:txBody>
      </p:sp>
      <p:sp>
        <p:nvSpPr>
          <p:cNvPr id="4" name="Slide Number Placeholder 3"/>
          <p:cNvSpPr>
            <a:spLocks noGrp="1"/>
          </p:cNvSpPr>
          <p:nvPr>
            <p:ph type="sldNum" sz="quarter" idx="10"/>
          </p:nvPr>
        </p:nvSpPr>
        <p:spPr/>
        <p:txBody>
          <a:bodyPr/>
          <a:lstStyle/>
          <a:p>
            <a:fld id="{A662D830-4417-4C46-8FD7-7D717C90A4D9}" type="slidenum">
              <a:rPr lang="en-US" smtClean="0"/>
              <a:pPr/>
              <a:t>33</a:t>
            </a:fld>
            <a:endParaRPr lang="en-US"/>
          </a:p>
        </p:txBody>
      </p:sp>
    </p:spTree>
    <p:extLst>
      <p:ext uri="{BB962C8B-B14F-4D97-AF65-F5344CB8AC3E}">
        <p14:creationId xmlns:p14="http://schemas.microsoft.com/office/powerpoint/2010/main" val="2617240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C649E4C-F404-41FD-B0FB-99302D7ABB18}"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1489799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649E4C-F404-41FD-B0FB-99302D7ABB18}"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2080245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649E4C-F404-41FD-B0FB-99302D7ABB18}"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2845649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bg-BG"/>
          </a:p>
        </p:txBody>
      </p:sp>
      <p:sp>
        <p:nvSpPr>
          <p:cNvPr id="6" name="Rectangle 5"/>
          <p:cNvSpPr>
            <a:spLocks noGrp="1" noChangeArrowheads="1"/>
          </p:cNvSpPr>
          <p:nvPr>
            <p:ph type="ftr" sz="quarter" idx="11"/>
          </p:nvPr>
        </p:nvSpPr>
        <p:spPr>
          <a:ln/>
        </p:spPr>
        <p:txBody>
          <a:bodyPr/>
          <a:lstStyle>
            <a:lvl1pPr>
              <a:defRPr/>
            </a:lvl1pPr>
          </a:lstStyle>
          <a:p>
            <a:pPr>
              <a:defRPr/>
            </a:pPr>
            <a:endParaRPr lang="bg-BG"/>
          </a:p>
        </p:txBody>
      </p:sp>
      <p:sp>
        <p:nvSpPr>
          <p:cNvPr id="7" name="Rectangle 6"/>
          <p:cNvSpPr>
            <a:spLocks noGrp="1" noChangeArrowheads="1"/>
          </p:cNvSpPr>
          <p:nvPr>
            <p:ph type="sldNum" sz="quarter" idx="12"/>
          </p:nvPr>
        </p:nvSpPr>
        <p:spPr>
          <a:ln/>
        </p:spPr>
        <p:txBody>
          <a:bodyPr/>
          <a:lstStyle>
            <a:lvl1pPr>
              <a:defRPr/>
            </a:lvl1pPr>
          </a:lstStyle>
          <a:p>
            <a:fld id="{8D4AF982-713D-41E4-9A83-4BC0B835F7A0}" type="slidenum">
              <a:rPr lang="bg-BG" altLang="en-US"/>
              <a:pPr/>
              <a:t>‹#›</a:t>
            </a:fld>
            <a:endParaRPr lang="bg-BG"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bg-BG"/>
          </a:p>
        </p:txBody>
      </p:sp>
      <p:sp>
        <p:nvSpPr>
          <p:cNvPr id="7" name="Rectangle 5"/>
          <p:cNvSpPr>
            <a:spLocks noGrp="1" noChangeArrowheads="1"/>
          </p:cNvSpPr>
          <p:nvPr>
            <p:ph type="ftr" sz="quarter" idx="11"/>
          </p:nvPr>
        </p:nvSpPr>
        <p:spPr>
          <a:ln/>
        </p:spPr>
        <p:txBody>
          <a:bodyPr/>
          <a:lstStyle>
            <a:lvl1pPr>
              <a:defRPr/>
            </a:lvl1pPr>
          </a:lstStyle>
          <a:p>
            <a:pPr>
              <a:defRPr/>
            </a:pPr>
            <a:endParaRPr lang="bg-BG"/>
          </a:p>
        </p:txBody>
      </p:sp>
      <p:sp>
        <p:nvSpPr>
          <p:cNvPr id="8" name="Rectangle 6"/>
          <p:cNvSpPr>
            <a:spLocks noGrp="1" noChangeArrowheads="1"/>
          </p:cNvSpPr>
          <p:nvPr>
            <p:ph type="sldNum" sz="quarter" idx="12"/>
          </p:nvPr>
        </p:nvSpPr>
        <p:spPr>
          <a:ln/>
        </p:spPr>
        <p:txBody>
          <a:bodyPr/>
          <a:lstStyle>
            <a:lvl1pPr>
              <a:defRPr/>
            </a:lvl1pPr>
          </a:lstStyle>
          <a:p>
            <a:fld id="{0A31249B-564D-495D-AF25-F507391FE8F2}" type="slidenum">
              <a:rPr lang="bg-BG" altLang="en-US"/>
              <a:pPr/>
              <a:t>‹#›</a:t>
            </a:fld>
            <a:endParaRPr lang="bg-BG"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649E4C-F404-41FD-B0FB-99302D7ABB18}"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2591258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C649E4C-F404-41FD-B0FB-99302D7ABB18}" type="datetimeFigureOut">
              <a:rPr lang="en-US" smtClean="0"/>
              <a:pPr/>
              <a:t>1/27/2022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2108618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C649E4C-F404-41FD-B0FB-99302D7ABB18}" type="datetimeFigureOut">
              <a:rPr lang="en-US" smtClean="0"/>
              <a:pPr/>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2659571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C649E4C-F404-41FD-B0FB-99302D7ABB18}" type="datetimeFigureOut">
              <a:rPr lang="en-US" smtClean="0"/>
              <a:pPr/>
              <a:t>1/27/2022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1896671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C649E4C-F404-41FD-B0FB-99302D7ABB18}" type="datetimeFigureOut">
              <a:rPr lang="en-US" smtClean="0"/>
              <a:pPr/>
              <a:t>1/27/2022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3316328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649E4C-F404-41FD-B0FB-99302D7ABB18}" type="datetimeFigureOut">
              <a:rPr lang="en-US" smtClean="0"/>
              <a:pPr/>
              <a:t>1/27/2022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863978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649E4C-F404-41FD-B0FB-99302D7ABB18}" type="datetimeFigureOut">
              <a:rPr lang="en-US" smtClean="0"/>
              <a:pPr/>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2576713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C649E4C-F404-41FD-B0FB-99302D7ABB18}" type="datetimeFigureOut">
              <a:rPr lang="en-US" smtClean="0"/>
              <a:pPr/>
              <a:t>1/27/2022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63FD1-6CC3-4324-A7E8-3484920A6E45}" type="slidenum">
              <a:rPr lang="en-US" smtClean="0"/>
              <a:pPr/>
              <a:t>‹#›</a:t>
            </a:fld>
            <a:endParaRPr lang="en-US"/>
          </a:p>
        </p:txBody>
      </p:sp>
    </p:spTree>
    <p:extLst>
      <p:ext uri="{BB962C8B-B14F-4D97-AF65-F5344CB8AC3E}">
        <p14:creationId xmlns:p14="http://schemas.microsoft.com/office/powerpoint/2010/main" val="447691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649E4C-F404-41FD-B0FB-99302D7ABB18}" type="datetimeFigureOut">
              <a:rPr lang="en-US" smtClean="0"/>
              <a:pPr/>
              <a:t>1/27/2022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63FD1-6CC3-4324-A7E8-3484920A6E45}" type="slidenum">
              <a:rPr lang="en-US" smtClean="0"/>
              <a:pPr/>
              <a:t>‹#›</a:t>
            </a:fld>
            <a:endParaRPr lang="en-US"/>
          </a:p>
        </p:txBody>
      </p:sp>
    </p:spTree>
    <p:extLst>
      <p:ext uri="{BB962C8B-B14F-4D97-AF65-F5344CB8AC3E}">
        <p14:creationId xmlns:p14="http://schemas.microsoft.com/office/powerpoint/2010/main" val="2749833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Texas_A&amp;M_University" TargetMode="External"/><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en.wikipedia.org/wiki/Gail_Lyon" TargetMode="External"/><Relationship Id="rId13" Type="http://schemas.openxmlformats.org/officeDocument/2006/relationships/hyperlink" Target="https://en.wikipedia.org/wiki/Lisa_Zeno_Churgin" TargetMode="External"/><Relationship Id="rId3" Type="http://schemas.openxmlformats.org/officeDocument/2006/relationships/image" Target="../media/image40.jpeg"/><Relationship Id="rId7" Type="http://schemas.openxmlformats.org/officeDocument/2006/relationships/hyperlink" Target="https://en.wikipedia.org/wiki/Stacey_Sher" TargetMode="External"/><Relationship Id="rId12" Type="http://schemas.openxmlformats.org/officeDocument/2006/relationships/hyperlink" Target="https://en.wikipedia.org/wiki/S%C5%82awomir_Idziak"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en.wikipedia.org/wiki/Michael_Shamberg" TargetMode="External"/><Relationship Id="rId11" Type="http://schemas.openxmlformats.org/officeDocument/2006/relationships/hyperlink" Target="https://en.wikipedia.org/wiki/Michael_Nyman" TargetMode="External"/><Relationship Id="rId5" Type="http://schemas.openxmlformats.org/officeDocument/2006/relationships/hyperlink" Target="https://en.wikipedia.org/wiki/Danny_DeVito" TargetMode="External"/><Relationship Id="rId15" Type="http://schemas.openxmlformats.org/officeDocument/2006/relationships/hyperlink" Target="https://en.wikipedia.org/wiki/Gattaca" TargetMode="External"/><Relationship Id="rId10" Type="http://schemas.openxmlformats.org/officeDocument/2006/relationships/hyperlink" Target="https://en.wikipedia.org/wiki/Uma_Thurman" TargetMode="External"/><Relationship Id="rId4" Type="http://schemas.openxmlformats.org/officeDocument/2006/relationships/hyperlink" Target="https://en.wikipedia.org/wiki/Andrew_Niccol" TargetMode="External"/><Relationship Id="rId9" Type="http://schemas.openxmlformats.org/officeDocument/2006/relationships/hyperlink" Target="https://en.wikipedia.org/wiki/Ethan_Hawke" TargetMode="External"/><Relationship Id="rId14" Type="http://schemas.openxmlformats.org/officeDocument/2006/relationships/hyperlink" Target="https://en.wikipedia.org/wiki/Columbia_Picture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File:Zhong_Zhong_and_Hua_Hua.jp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4"/>
          <p:cNvSpPr txBox="1">
            <a:spLocks noChangeArrowheads="1"/>
          </p:cNvSpPr>
          <p:nvPr/>
        </p:nvSpPr>
        <p:spPr bwMode="auto">
          <a:xfrm>
            <a:off x="2590800" y="4708525"/>
            <a:ext cx="1600200" cy="823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rIns="457200" bIns="50292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endParaRPr lang="en-US" altLang="en-US" sz="1800"/>
          </a:p>
        </p:txBody>
      </p:sp>
      <p:sp>
        <p:nvSpPr>
          <p:cNvPr id="4099" name="Text Box 5"/>
          <p:cNvSpPr txBox="1">
            <a:spLocks noChangeArrowheads="1"/>
          </p:cNvSpPr>
          <p:nvPr/>
        </p:nvSpPr>
        <p:spPr bwMode="auto">
          <a:xfrm>
            <a:off x="2438400" y="5715000"/>
            <a:ext cx="1981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endParaRPr lang="en-US" altLang="en-US" sz="1800"/>
          </a:p>
        </p:txBody>
      </p:sp>
      <p:sp>
        <p:nvSpPr>
          <p:cNvPr id="4100" name="Text Box 6"/>
          <p:cNvSpPr txBox="1">
            <a:spLocks noChangeArrowheads="1"/>
          </p:cNvSpPr>
          <p:nvPr/>
        </p:nvSpPr>
        <p:spPr bwMode="auto">
          <a:xfrm>
            <a:off x="2438400" y="5791200"/>
            <a:ext cx="213360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endParaRPr lang="en-US" altLang="en-US" sz="1800"/>
          </a:p>
        </p:txBody>
      </p:sp>
      <p:sp>
        <p:nvSpPr>
          <p:cNvPr id="4101" name="Text Box 2"/>
          <p:cNvSpPr txBox="1">
            <a:spLocks noChangeArrowheads="1"/>
          </p:cNvSpPr>
          <p:nvPr/>
        </p:nvSpPr>
        <p:spPr bwMode="auto">
          <a:xfrm>
            <a:off x="400050" y="546100"/>
            <a:ext cx="83439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5600" b="1" dirty="0"/>
              <a:t>Science of Living System (BS20001)</a:t>
            </a:r>
          </a:p>
        </p:txBody>
      </p:sp>
      <p:sp>
        <p:nvSpPr>
          <p:cNvPr id="13" name="Subtitle 2"/>
          <p:cNvSpPr txBox="1">
            <a:spLocks/>
          </p:cNvSpPr>
          <p:nvPr/>
        </p:nvSpPr>
        <p:spPr>
          <a:xfrm>
            <a:off x="457200" y="2667000"/>
            <a:ext cx="8191500" cy="2057400"/>
          </a:xfrm>
          <a:prstGeom prst="rect">
            <a:avLst/>
          </a:prstGeom>
        </p:spPr>
        <p:txBody>
          <a:bodyPr>
            <a:norm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defRPr/>
            </a:pPr>
            <a:r>
              <a:rPr lang="en-CA" sz="3300" b="1" kern="0" dirty="0" smtClean="0">
                <a:solidFill>
                  <a:schemeClr val="accent6">
                    <a:lumMod val="50000"/>
                  </a:schemeClr>
                </a:solidFill>
                <a:latin typeface="Arial" panose="020B0604020202020204" pitchFamily="34" charset="0"/>
                <a:cs typeface="Arial" panose="020B0604020202020204" pitchFamily="34" charset="0"/>
              </a:rPr>
              <a:t>SOUMYA DE</a:t>
            </a:r>
          </a:p>
          <a:p>
            <a:pPr>
              <a:defRPr/>
            </a:pPr>
            <a:r>
              <a:rPr lang="en-CA" sz="2400" b="1" kern="0" dirty="0" smtClean="0">
                <a:latin typeface="Arial" panose="020B0604020202020204" pitchFamily="34" charset="0"/>
                <a:cs typeface="Arial" panose="020B0604020202020204" pitchFamily="34" charset="0"/>
              </a:rPr>
              <a:t>Office:</a:t>
            </a:r>
            <a:r>
              <a:rPr lang="en-CA" sz="2400" kern="0" dirty="0">
                <a:latin typeface="Arial" panose="020B0604020202020204" pitchFamily="34" charset="0"/>
                <a:cs typeface="Arial" panose="020B0604020202020204" pitchFamily="34" charset="0"/>
              </a:rPr>
              <a:t>	</a:t>
            </a:r>
            <a:r>
              <a:rPr lang="en-CA" sz="2400" kern="0" dirty="0" smtClean="0">
                <a:latin typeface="Arial" panose="020B0604020202020204" pitchFamily="34" charset="0"/>
                <a:cs typeface="Arial" panose="020B0604020202020204" pitchFamily="34" charset="0"/>
              </a:rPr>
              <a:t>2</a:t>
            </a:r>
            <a:r>
              <a:rPr lang="en-CA" sz="2400" kern="0" baseline="30000" dirty="0" smtClean="0">
                <a:latin typeface="Arial" panose="020B0604020202020204" pitchFamily="34" charset="0"/>
                <a:cs typeface="Arial" panose="020B0604020202020204" pitchFamily="34" charset="0"/>
              </a:rPr>
              <a:t>nd</a:t>
            </a:r>
            <a:r>
              <a:rPr lang="en-CA" sz="2400" kern="0" dirty="0" smtClean="0">
                <a:latin typeface="Arial" panose="020B0604020202020204" pitchFamily="34" charset="0"/>
                <a:cs typeface="Arial" panose="020B0604020202020204" pitchFamily="34" charset="0"/>
              </a:rPr>
              <a:t> </a:t>
            </a:r>
            <a:r>
              <a:rPr lang="en-CA" sz="2400" kern="0" dirty="0">
                <a:latin typeface="Arial" panose="020B0604020202020204" pitchFamily="34" charset="0"/>
                <a:cs typeface="Arial" panose="020B0604020202020204" pitchFamily="34" charset="0"/>
              </a:rPr>
              <a:t>Floor, Diamond Jubilee Building</a:t>
            </a:r>
            <a:endParaRPr lang="en-CA" sz="2400" kern="0" dirty="0" smtClean="0">
              <a:latin typeface="Arial" panose="020B0604020202020204" pitchFamily="34" charset="0"/>
              <a:cs typeface="Arial" panose="020B0604020202020204" pitchFamily="34" charset="0"/>
            </a:endParaRPr>
          </a:p>
          <a:p>
            <a:pPr>
              <a:defRPr/>
            </a:pPr>
            <a:r>
              <a:rPr lang="en-CA" sz="2400" b="1" kern="0" dirty="0" smtClean="0">
                <a:latin typeface="Arial" panose="020B0604020202020204" pitchFamily="34" charset="0"/>
                <a:cs typeface="Arial" panose="020B0604020202020204" pitchFamily="34" charset="0"/>
              </a:rPr>
              <a:t>Phone:</a:t>
            </a:r>
            <a:r>
              <a:rPr lang="en-CA" sz="2400" kern="0" dirty="0" smtClean="0">
                <a:latin typeface="Arial" panose="020B0604020202020204" pitchFamily="34" charset="0"/>
                <a:cs typeface="Arial" panose="020B0604020202020204" pitchFamily="34" charset="0"/>
              </a:rPr>
              <a:t>	03222-284552</a:t>
            </a:r>
          </a:p>
          <a:p>
            <a:pPr>
              <a:defRPr/>
            </a:pPr>
            <a:r>
              <a:rPr lang="en-CA" sz="2400" b="1" kern="0" dirty="0" smtClean="0">
                <a:latin typeface="Arial" panose="020B0604020202020204" pitchFamily="34" charset="0"/>
                <a:cs typeface="Arial" panose="020B0604020202020204" pitchFamily="34" charset="0"/>
              </a:rPr>
              <a:t>E-mail:</a:t>
            </a:r>
            <a:r>
              <a:rPr lang="en-CA" sz="2400" kern="0" dirty="0" smtClean="0">
                <a:latin typeface="Arial" panose="020B0604020202020204" pitchFamily="34" charset="0"/>
                <a:cs typeface="Arial" panose="020B0604020202020204" pitchFamily="34" charset="0"/>
              </a:rPr>
              <a:t>	somde@iitkgp.ac.in</a:t>
            </a:r>
          </a:p>
        </p:txBody>
      </p:sp>
      <p:pic>
        <p:nvPicPr>
          <p:cNvPr id="7" name="Picture 8" descr="https://upload.wikimedia.org/wikipedia/commons/a/ac/Zebrafisch.jpg"/>
          <p:cNvPicPr>
            <a:picLocks noChangeAspect="1" noChangeArrowheads="1"/>
          </p:cNvPicPr>
          <p:nvPr/>
        </p:nvPicPr>
        <p:blipFill>
          <a:blip r:embed="rId2" cstate="print"/>
          <a:srcRect/>
          <a:stretch>
            <a:fillRect/>
          </a:stretch>
        </p:blipFill>
        <p:spPr bwMode="auto">
          <a:xfrm>
            <a:off x="1143000" y="4790324"/>
            <a:ext cx="3104761" cy="1484227"/>
          </a:xfrm>
          <a:prstGeom prst="rect">
            <a:avLst/>
          </a:prstGeom>
          <a:noFill/>
        </p:spPr>
      </p:pic>
      <p:pic>
        <p:nvPicPr>
          <p:cNvPr id="8" name="Picture 6" descr="https://upload.wikimedia.org/wikipedia/commons/thumb/f/f2/GloFish.jpg/800px-GloFish.jpg"/>
          <p:cNvPicPr>
            <a:picLocks noChangeAspect="1" noChangeArrowheads="1"/>
          </p:cNvPicPr>
          <p:nvPr/>
        </p:nvPicPr>
        <p:blipFill>
          <a:blip r:embed="rId3"/>
          <a:srcRect b="65109"/>
          <a:stretch>
            <a:fillRect/>
          </a:stretch>
        </p:blipFill>
        <p:spPr bwMode="auto">
          <a:xfrm>
            <a:off x="4763736" y="4790324"/>
            <a:ext cx="3111142" cy="1447800"/>
          </a:xfrm>
          <a:prstGeom prst="rect">
            <a:avLst/>
          </a:prstGeom>
          <a:noFill/>
        </p:spPr>
      </p:pic>
    </p:spTree>
    <p:extLst>
      <p:ext uri="{BB962C8B-B14F-4D97-AF65-F5344CB8AC3E}">
        <p14:creationId xmlns:p14="http://schemas.microsoft.com/office/powerpoint/2010/main" val="3728015551"/>
      </p:ext>
    </p:extLst>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25095" y="0"/>
            <a:ext cx="6893810" cy="584775"/>
          </a:xfrm>
          <a:prstGeom prst="rect">
            <a:avLst/>
          </a:prstGeom>
          <a:noFill/>
        </p:spPr>
        <p:txBody>
          <a:bodyPr wrap="none" rtlCol="0">
            <a:spAutoFit/>
          </a:bodyPr>
          <a:lstStyle/>
          <a:p>
            <a:r>
              <a:rPr lang="en-US" sz="3200" b="1" dirty="0" smtClean="0">
                <a:solidFill>
                  <a:srgbClr val="0000FF"/>
                </a:solidFill>
                <a:latin typeface="Arial" panose="020B0604020202020204" pitchFamily="34" charset="0"/>
                <a:cs typeface="Arial" panose="020B0604020202020204" pitchFamily="34" charset="0"/>
              </a:rPr>
              <a:t>Key Words in Genetic Engineering</a:t>
            </a:r>
            <a:endParaRPr lang="en-US" sz="3200" b="1" dirty="0">
              <a:solidFill>
                <a:srgbClr val="0000FF"/>
              </a:solidFill>
              <a:latin typeface="Arial" panose="020B0604020202020204" pitchFamily="34" charset="0"/>
              <a:cs typeface="Arial" panose="020B0604020202020204" pitchFamily="34" charset="0"/>
            </a:endParaRPr>
          </a:p>
        </p:txBody>
      </p:sp>
      <p:sp>
        <p:nvSpPr>
          <p:cNvPr id="5" name="TextBox 4"/>
          <p:cNvSpPr txBox="1"/>
          <p:nvPr/>
        </p:nvSpPr>
        <p:spPr>
          <a:xfrm>
            <a:off x="0" y="609600"/>
            <a:ext cx="9144000" cy="5234510"/>
          </a:xfrm>
          <a:prstGeom prst="rect">
            <a:avLst/>
          </a:prstGeom>
          <a:noFill/>
        </p:spPr>
        <p:txBody>
          <a:bodyPr wrap="square" rtlCol="0">
            <a:spAutoFit/>
          </a:bodyPr>
          <a:lstStyle/>
          <a:p>
            <a:pPr marL="342900" indent="-342900">
              <a:lnSpc>
                <a:spcPct val="120000"/>
              </a:lnSpc>
              <a:spcAft>
                <a:spcPts val="600"/>
              </a:spcAft>
              <a:buFont typeface="Wingdings" panose="05000000000000000000" pitchFamily="2" charset="2"/>
              <a:buChar char="q"/>
            </a:pPr>
            <a:r>
              <a:rPr lang="en-US" sz="2400" dirty="0" smtClean="0">
                <a:latin typeface="Arial" panose="020B0604020202020204" pitchFamily="34" charset="0"/>
                <a:cs typeface="Arial" panose="020B0604020202020204" pitchFamily="34" charset="0"/>
              </a:rPr>
              <a:t>Gene of interest: DNA segment that is to be inserted or deleted</a:t>
            </a:r>
          </a:p>
          <a:p>
            <a:pPr marL="342900" indent="-342900">
              <a:lnSpc>
                <a:spcPct val="120000"/>
              </a:lnSpc>
              <a:spcAft>
                <a:spcPts val="600"/>
              </a:spcAft>
              <a:buFont typeface="Wingdings" panose="05000000000000000000" pitchFamily="2" charset="2"/>
              <a:buChar char="q"/>
            </a:pPr>
            <a:r>
              <a:rPr lang="en-US" sz="2400" dirty="0" smtClean="0">
                <a:latin typeface="Arial" panose="020B0604020202020204" pitchFamily="34" charset="0"/>
                <a:cs typeface="Arial" panose="020B0604020202020204" pitchFamily="34" charset="0"/>
              </a:rPr>
              <a:t>Plasmid: </a:t>
            </a:r>
            <a:r>
              <a:rPr lang="en-US" sz="2400" dirty="0">
                <a:latin typeface="Arial" panose="020B0604020202020204" pitchFamily="34" charset="0"/>
                <a:cs typeface="Arial" panose="020B0604020202020204" pitchFamily="34" charset="0"/>
              </a:rPr>
              <a:t>a small, circular, double-stranded DNA molecule that is distinct from a cell's chromosomal </a:t>
            </a:r>
            <a:r>
              <a:rPr lang="en-US" sz="2400" dirty="0" smtClean="0">
                <a:latin typeface="Arial" panose="020B0604020202020204" pitchFamily="34" charset="0"/>
                <a:cs typeface="Arial" panose="020B0604020202020204" pitchFamily="34" charset="0"/>
              </a:rPr>
              <a:t>DNA (commonly found in bacteria and may provide antibiotic resistance)</a:t>
            </a:r>
          </a:p>
          <a:p>
            <a:pPr marL="342900" indent="-342900">
              <a:lnSpc>
                <a:spcPct val="120000"/>
              </a:lnSpc>
              <a:spcAft>
                <a:spcPts val="600"/>
              </a:spcAft>
              <a:buFont typeface="Wingdings" panose="05000000000000000000" pitchFamily="2" charset="2"/>
              <a:buChar char="q"/>
            </a:pPr>
            <a:r>
              <a:rPr lang="en-US" sz="2400" dirty="0" smtClean="0">
                <a:latin typeface="Arial" panose="020B0604020202020204" pitchFamily="34" charset="0"/>
                <a:cs typeface="Arial" panose="020B0604020202020204" pitchFamily="34" charset="0"/>
              </a:rPr>
              <a:t>Vector: DNA molecule (such as plasmid) </a:t>
            </a:r>
            <a:r>
              <a:rPr lang="en-US" sz="2400" dirty="0">
                <a:latin typeface="Arial" panose="020B0604020202020204" pitchFamily="34" charset="0"/>
                <a:cs typeface="Arial" panose="020B0604020202020204" pitchFamily="34" charset="0"/>
              </a:rPr>
              <a:t>used as a vehicle </a:t>
            </a:r>
            <a:r>
              <a:rPr lang="en-US" sz="2400" dirty="0" smtClean="0">
                <a:latin typeface="Arial" panose="020B0604020202020204" pitchFamily="34" charset="0"/>
                <a:cs typeface="Arial" panose="020B0604020202020204" pitchFamily="34" charset="0"/>
              </a:rPr>
              <a:t>to </a:t>
            </a:r>
            <a:r>
              <a:rPr lang="en-US" sz="2400" dirty="0">
                <a:latin typeface="Arial" panose="020B0604020202020204" pitchFamily="34" charset="0"/>
                <a:cs typeface="Arial" panose="020B0604020202020204" pitchFamily="34" charset="0"/>
              </a:rPr>
              <a:t>carry </a:t>
            </a:r>
            <a:r>
              <a:rPr lang="en-US" sz="2400" dirty="0" smtClean="0">
                <a:latin typeface="Arial" panose="020B0604020202020204" pitchFamily="34" charset="0"/>
                <a:cs typeface="Arial" panose="020B0604020202020204" pitchFamily="34" charset="0"/>
              </a:rPr>
              <a:t>gene of interest (or foreign genetic material) </a:t>
            </a:r>
            <a:r>
              <a:rPr lang="en-US" sz="2400" dirty="0">
                <a:latin typeface="Arial" panose="020B0604020202020204" pitchFamily="34" charset="0"/>
                <a:cs typeface="Arial" panose="020B0604020202020204" pitchFamily="34" charset="0"/>
              </a:rPr>
              <a:t>into another </a:t>
            </a:r>
            <a:r>
              <a:rPr lang="en-US" sz="2400" dirty="0" smtClean="0">
                <a:latin typeface="Arial" panose="020B0604020202020204" pitchFamily="34" charset="0"/>
                <a:cs typeface="Arial" panose="020B0604020202020204" pitchFamily="34" charset="0"/>
              </a:rPr>
              <a:t>cell where it can be expressed</a:t>
            </a:r>
          </a:p>
          <a:p>
            <a:pPr marL="342900" indent="-342900">
              <a:lnSpc>
                <a:spcPct val="120000"/>
              </a:lnSpc>
              <a:spcAft>
                <a:spcPts val="600"/>
              </a:spcAft>
              <a:buFont typeface="Wingdings" panose="05000000000000000000" pitchFamily="2" charset="2"/>
              <a:buChar char="q"/>
            </a:pPr>
            <a:r>
              <a:rPr lang="en-US" sz="2400" dirty="0" smtClean="0">
                <a:latin typeface="Arial" panose="020B0604020202020204" pitchFamily="34" charset="0"/>
                <a:cs typeface="Arial" panose="020B0604020202020204" pitchFamily="34" charset="0"/>
              </a:rPr>
              <a:t>Transformation: Transfer of gene of interest in to a host cell (may be bacteria) where it can be maintained as well as expressed.</a:t>
            </a:r>
          </a:p>
          <a:p>
            <a:pPr marL="342900" indent="-342900">
              <a:lnSpc>
                <a:spcPct val="120000"/>
              </a:lnSpc>
              <a:spcAft>
                <a:spcPts val="600"/>
              </a:spcAft>
              <a:buFont typeface="Wingdings" panose="05000000000000000000" pitchFamily="2" charset="2"/>
              <a:buChar char="q"/>
            </a:pPr>
            <a:r>
              <a:rPr lang="en-US" sz="2400" dirty="0" smtClean="0">
                <a:latin typeface="Arial" panose="020B0604020202020204" pitchFamily="34" charset="0"/>
                <a:cs typeface="Arial" panose="020B0604020202020204" pitchFamily="34" charset="0"/>
              </a:rPr>
              <a:t>Clone: Organisms carrying identical genes</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60978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5" descr="09-01_typical_1_l"/>
          <p:cNvPicPr>
            <a:picLocks noChangeAspect="1" noChangeArrowheads="1"/>
          </p:cNvPicPr>
          <p:nvPr/>
        </p:nvPicPr>
        <p:blipFill>
          <a:blip r:embed="rId2"/>
          <a:srcRect b="5402"/>
          <a:stretch>
            <a:fillRect/>
          </a:stretch>
        </p:blipFill>
        <p:spPr bwMode="auto">
          <a:xfrm>
            <a:off x="4371675" y="0"/>
            <a:ext cx="4772325" cy="6858000"/>
          </a:xfrm>
          <a:prstGeom prst="rect">
            <a:avLst/>
          </a:prstGeom>
          <a:noFill/>
          <a:ln w="9525">
            <a:noFill/>
            <a:miter lim="800000"/>
            <a:headEnd/>
            <a:tailEnd/>
          </a:ln>
          <a:effectLst/>
        </p:spPr>
      </p:pic>
      <p:sp>
        <p:nvSpPr>
          <p:cNvPr id="9220" name="Text Box 6"/>
          <p:cNvSpPr txBox="1">
            <a:spLocks noChangeArrowheads="1"/>
          </p:cNvSpPr>
          <p:nvPr/>
        </p:nvSpPr>
        <p:spPr bwMode="auto">
          <a:xfrm>
            <a:off x="228600" y="0"/>
            <a:ext cx="3962400" cy="954107"/>
          </a:xfrm>
          <a:prstGeom prst="rect">
            <a:avLst/>
          </a:prstGeom>
          <a:noFill/>
          <a:ln w="9525">
            <a:noFill/>
            <a:miter lim="800000"/>
            <a:headEnd/>
            <a:tailEnd/>
          </a:ln>
          <a:effectLst/>
        </p:spPr>
        <p:txBody>
          <a:bodyPr wrap="square">
            <a:spAutoFit/>
          </a:bodyPr>
          <a:lstStyle/>
          <a:p>
            <a:pPr algn="ctr" eaLnBrk="1" hangingPunct="1"/>
            <a:r>
              <a:rPr lang="en-US" altLang="en-US" sz="2800" b="1" dirty="0">
                <a:solidFill>
                  <a:srgbClr val="0000FF"/>
                </a:solidFill>
                <a:latin typeface="Arial" panose="020B0604020202020204" pitchFamily="34" charset="0"/>
                <a:cs typeface="Arial" panose="020B0604020202020204" pitchFamily="34" charset="0"/>
              </a:rPr>
              <a:t>An Overview of </a:t>
            </a:r>
            <a:r>
              <a:rPr lang="en-US" altLang="en-US" sz="2800" b="1" dirty="0" smtClean="0">
                <a:solidFill>
                  <a:srgbClr val="0000FF"/>
                </a:solidFill>
                <a:latin typeface="Arial" panose="020B0604020202020204" pitchFamily="34" charset="0"/>
                <a:cs typeface="Arial" panose="020B0604020202020204" pitchFamily="34" charset="0"/>
              </a:rPr>
              <a:t>Genetic Engineering</a:t>
            </a:r>
            <a:endParaRPr lang="en-US" altLang="en-US" sz="2800" b="1" dirty="0">
              <a:solidFill>
                <a:srgbClr val="0000FF"/>
              </a:solidFill>
              <a:latin typeface="Arial" panose="020B0604020202020204" pitchFamily="34" charset="0"/>
              <a:cs typeface="Arial" panose="020B0604020202020204" pitchFamily="34" charset="0"/>
            </a:endParaRPr>
          </a:p>
        </p:txBody>
      </p:sp>
      <p:sp>
        <p:nvSpPr>
          <p:cNvPr id="6149" name="Rectangle 7"/>
          <p:cNvSpPr>
            <a:spLocks noGrp="1" noChangeArrowheads="1"/>
          </p:cNvSpPr>
          <p:nvPr>
            <p:ph type="body" idx="1"/>
          </p:nvPr>
        </p:nvSpPr>
        <p:spPr>
          <a:xfrm>
            <a:off x="46037" y="1066800"/>
            <a:ext cx="4906963" cy="4728984"/>
          </a:xfrm>
        </p:spPr>
        <p:txBody>
          <a:bodyPr>
            <a:noAutofit/>
          </a:bodyPr>
          <a:lstStyle/>
          <a:p>
            <a:pPr eaLnBrk="1" hangingPunct="1">
              <a:buFontTx/>
              <a:buNone/>
              <a:defRPr/>
            </a:pPr>
            <a:r>
              <a:rPr lang="en-US" sz="2000" b="1" dirty="0" smtClean="0">
                <a:latin typeface="Arial" panose="020B0604020202020204" pitchFamily="34" charset="0"/>
                <a:cs typeface="Arial" panose="020B0604020202020204" pitchFamily="34" charset="0"/>
              </a:rPr>
              <a:t>1. Gene of interest (DNA) </a:t>
            </a:r>
            <a:r>
              <a:rPr lang="en-US" sz="2000" dirty="0" smtClean="0">
                <a:latin typeface="Arial" panose="020B0604020202020204" pitchFamily="34" charset="0"/>
                <a:cs typeface="Arial" panose="020B0604020202020204" pitchFamily="34" charset="0"/>
              </a:rPr>
              <a:t>is isolated</a:t>
            </a:r>
          </a:p>
          <a:p>
            <a:pPr marL="0" indent="0" eaLnBrk="1" hangingPunct="1">
              <a:buFontTx/>
              <a:buNone/>
              <a:defRPr/>
            </a:pPr>
            <a:r>
              <a:rPr lang="en-US" sz="2000" dirty="0" smtClean="0">
                <a:solidFill>
                  <a:srgbClr val="FF0000"/>
                </a:solidFill>
                <a:latin typeface="Arial" panose="020B0604020202020204" pitchFamily="34" charset="0"/>
                <a:cs typeface="Arial" panose="020B0604020202020204" pitchFamily="34" charset="0"/>
              </a:rPr>
              <a:t>    (DNA fragment)</a:t>
            </a:r>
          </a:p>
          <a:p>
            <a:pPr eaLnBrk="1" hangingPunct="1">
              <a:buFontTx/>
              <a:buNone/>
              <a:defRPr/>
            </a:pPr>
            <a:r>
              <a:rPr lang="en-US" sz="2000" b="1" dirty="0" smtClean="0">
                <a:latin typeface="Arial" panose="020B0604020202020204" pitchFamily="34" charset="0"/>
                <a:cs typeface="Arial" panose="020B0604020202020204" pitchFamily="34" charset="0"/>
              </a:rPr>
              <a:t>2. A desired gene</a:t>
            </a:r>
            <a:r>
              <a:rPr lang="en-US" sz="2000" dirty="0" smtClean="0">
                <a:latin typeface="Arial" panose="020B0604020202020204" pitchFamily="34" charset="0"/>
                <a:cs typeface="Arial" panose="020B0604020202020204" pitchFamily="34" charset="0"/>
              </a:rPr>
              <a:t> is inserted into a DNA molecule - </a:t>
            </a:r>
            <a:r>
              <a:rPr lang="en-US" sz="2000" b="1" dirty="0" smtClean="0">
                <a:latin typeface="Arial" panose="020B0604020202020204" pitchFamily="34" charset="0"/>
                <a:cs typeface="Arial" panose="020B0604020202020204" pitchFamily="34" charset="0"/>
              </a:rPr>
              <a:t>vector</a:t>
            </a:r>
            <a:endParaRPr lang="en-US" sz="2000" dirty="0">
              <a:latin typeface="Arial" panose="020B0604020202020204" pitchFamily="34" charset="0"/>
              <a:cs typeface="Arial" panose="020B0604020202020204" pitchFamily="34" charset="0"/>
            </a:endParaRPr>
          </a:p>
          <a:p>
            <a:pPr eaLnBrk="1" hangingPunct="1">
              <a:buFontTx/>
              <a:buNone/>
              <a:defRPr/>
            </a:pPr>
            <a:r>
              <a:rPr lang="en-US" sz="2000" b="1" dirty="0" smtClean="0">
                <a:solidFill>
                  <a:srgbClr val="FF0000"/>
                </a:solidFill>
                <a:latin typeface="Arial" panose="020B0604020202020204" pitchFamily="34" charset="0"/>
                <a:cs typeface="Arial" panose="020B0604020202020204" pitchFamily="34" charset="0"/>
              </a:rPr>
              <a:t>    (</a:t>
            </a:r>
            <a:r>
              <a:rPr lang="en-US" sz="2000" dirty="0" smtClean="0">
                <a:solidFill>
                  <a:srgbClr val="FF0000"/>
                </a:solidFill>
                <a:latin typeface="Arial" panose="020B0604020202020204" pitchFamily="34" charset="0"/>
                <a:cs typeface="Arial" panose="020B0604020202020204" pitchFamily="34" charset="0"/>
              </a:rPr>
              <a:t>plasmid, bacteriophage or a viral genome)</a:t>
            </a:r>
          </a:p>
          <a:p>
            <a:pPr eaLnBrk="1" hangingPunct="1">
              <a:defRPr/>
            </a:pPr>
            <a:endParaRPr lang="en-US" sz="2000" dirty="0" smtClean="0">
              <a:latin typeface="Arial" panose="020B0604020202020204" pitchFamily="34" charset="0"/>
              <a:cs typeface="Arial" panose="020B0604020202020204" pitchFamily="34" charset="0"/>
            </a:endParaRPr>
          </a:p>
          <a:p>
            <a:pPr eaLnBrk="1" hangingPunct="1">
              <a:buFontTx/>
              <a:buNone/>
              <a:defRPr/>
            </a:pPr>
            <a:r>
              <a:rPr lang="en-US" sz="2000" b="1" dirty="0" smtClean="0">
                <a:latin typeface="Arial" panose="020B0604020202020204" pitchFamily="34" charset="0"/>
                <a:cs typeface="Arial" panose="020B0604020202020204" pitchFamily="34" charset="0"/>
              </a:rPr>
              <a:t>3. The vector</a:t>
            </a:r>
            <a:r>
              <a:rPr lang="en-US" sz="2000" dirty="0" smtClean="0">
                <a:latin typeface="Arial" panose="020B0604020202020204" pitchFamily="34" charset="0"/>
                <a:cs typeface="Arial" panose="020B0604020202020204" pitchFamily="34" charset="0"/>
              </a:rPr>
              <a:t> inserts the DNA into </a:t>
            </a:r>
            <a:r>
              <a:rPr lang="en-US" sz="2000" b="1" dirty="0" smtClean="0">
                <a:latin typeface="Arial" panose="020B0604020202020204" pitchFamily="34" charset="0"/>
                <a:cs typeface="Arial" panose="020B0604020202020204" pitchFamily="34" charset="0"/>
              </a:rPr>
              <a:t>a new cell,</a:t>
            </a:r>
            <a:r>
              <a:rPr lang="en-US" sz="2000" dirty="0" smtClean="0">
                <a:latin typeface="Arial" panose="020B0604020202020204" pitchFamily="34" charset="0"/>
                <a:cs typeface="Arial" panose="020B0604020202020204" pitchFamily="34" charset="0"/>
              </a:rPr>
              <a:t> which is grown to form a </a:t>
            </a:r>
            <a:r>
              <a:rPr lang="en-US" sz="2000" b="1" dirty="0" smtClean="0">
                <a:latin typeface="Arial" panose="020B0604020202020204" pitchFamily="34" charset="0"/>
                <a:cs typeface="Arial" panose="020B0604020202020204" pitchFamily="34" charset="0"/>
              </a:rPr>
              <a:t>clone</a:t>
            </a:r>
            <a:r>
              <a:rPr lang="en-US" sz="2000" dirty="0" smtClean="0">
                <a:latin typeface="Arial" panose="020B0604020202020204" pitchFamily="34" charset="0"/>
                <a:cs typeface="Arial" panose="020B0604020202020204" pitchFamily="34" charset="0"/>
              </a:rPr>
              <a:t>.</a:t>
            </a:r>
          </a:p>
          <a:p>
            <a:pPr marL="0" indent="0" eaLnBrk="1" hangingPunct="1">
              <a:buFontTx/>
              <a:buNone/>
              <a:defRPr/>
            </a:pPr>
            <a:r>
              <a:rPr lang="en-US" sz="2000" dirty="0" smtClean="0">
                <a:solidFill>
                  <a:srgbClr val="FF0000"/>
                </a:solidFill>
                <a:latin typeface="Arial" panose="020B0604020202020204" pitchFamily="34" charset="0"/>
                <a:cs typeface="Arial" panose="020B0604020202020204" pitchFamily="34" charset="0"/>
              </a:rPr>
              <a:t>    (bacteria, yeast, plant or animal cell)</a:t>
            </a:r>
          </a:p>
          <a:p>
            <a:pPr marL="0" indent="0" eaLnBrk="1" hangingPunct="1">
              <a:buFontTx/>
              <a:buNone/>
              <a:defRPr/>
            </a:pPr>
            <a:endParaRPr lang="en-US" sz="2000" dirty="0" smtClean="0">
              <a:solidFill>
                <a:srgbClr val="FF0000"/>
              </a:solidFill>
              <a:latin typeface="Arial" panose="020B0604020202020204" pitchFamily="34" charset="0"/>
              <a:cs typeface="Arial" panose="020B0604020202020204" pitchFamily="34" charset="0"/>
            </a:endParaRPr>
          </a:p>
          <a:p>
            <a:pPr eaLnBrk="1" hangingPunct="1">
              <a:buFontTx/>
              <a:buNone/>
              <a:defRPr/>
            </a:pPr>
            <a:r>
              <a:rPr lang="en-US" sz="2000" b="1" dirty="0" smtClean="0">
                <a:latin typeface="Arial" panose="020B0604020202020204" pitchFamily="34" charset="0"/>
                <a:cs typeface="Arial" panose="020B0604020202020204" pitchFamily="34" charset="0"/>
              </a:rPr>
              <a:t>4.</a:t>
            </a:r>
            <a:r>
              <a:rPr lang="en-US" sz="2000" dirty="0" smtClean="0">
                <a:latin typeface="Arial" panose="020B0604020202020204" pitchFamily="34" charset="0"/>
                <a:cs typeface="Arial" panose="020B0604020202020204" pitchFamily="34" charset="0"/>
              </a:rPr>
              <a:t> Large quantities of the </a:t>
            </a:r>
            <a:r>
              <a:rPr lang="en-US" sz="2000" b="1" dirty="0" smtClean="0">
                <a:latin typeface="Arial" panose="020B0604020202020204" pitchFamily="34" charset="0"/>
                <a:cs typeface="Arial" panose="020B0604020202020204" pitchFamily="34" charset="0"/>
              </a:rPr>
              <a:t>gene product</a:t>
            </a:r>
            <a:r>
              <a:rPr lang="en-US" sz="2000" dirty="0" smtClean="0">
                <a:latin typeface="Arial" panose="020B0604020202020204" pitchFamily="34" charset="0"/>
                <a:cs typeface="Arial" panose="020B0604020202020204" pitchFamily="34" charset="0"/>
              </a:rPr>
              <a:t> can be harvested from </a:t>
            </a:r>
            <a:r>
              <a:rPr lang="en-US" sz="2000" b="1" u="sng" dirty="0" smtClean="0">
                <a:latin typeface="Arial" panose="020B0604020202020204" pitchFamily="34" charset="0"/>
                <a:cs typeface="Arial" panose="020B0604020202020204" pitchFamily="34" charset="0"/>
              </a:rPr>
              <a:t>the clone</a:t>
            </a:r>
            <a:r>
              <a:rPr lang="en-US" sz="2000" dirty="0" smtClean="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4326788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3BD2-F670-4405-A9E0-918AD6624E3D}"/>
              </a:ext>
            </a:extLst>
          </p:cNvPr>
          <p:cNvSpPr>
            <a:spLocks noGrp="1"/>
          </p:cNvSpPr>
          <p:nvPr>
            <p:ph type="title"/>
          </p:nvPr>
        </p:nvSpPr>
        <p:spPr>
          <a:xfrm>
            <a:off x="457200" y="90121"/>
            <a:ext cx="8229600" cy="533381"/>
          </a:xfrm>
        </p:spPr>
        <p:txBody>
          <a:bodyPr>
            <a:noAutofit/>
          </a:bodyPr>
          <a:lstStyle/>
          <a:p>
            <a:r>
              <a:rPr lang="en-GB" sz="3200" b="1" dirty="0">
                <a:solidFill>
                  <a:srgbClr val="0000FF"/>
                </a:solidFill>
                <a:latin typeface="Arial" panose="020B0604020202020204" pitchFamily="34" charset="0"/>
                <a:cs typeface="Arial" panose="020B0604020202020204" pitchFamily="34" charset="0"/>
              </a:rPr>
              <a:t>Tools for making a collage</a:t>
            </a:r>
          </a:p>
        </p:txBody>
      </p:sp>
      <p:grpSp>
        <p:nvGrpSpPr>
          <p:cNvPr id="3" name="Group 38">
            <a:extLst>
              <a:ext uri="{FF2B5EF4-FFF2-40B4-BE49-F238E27FC236}">
                <a16:creationId xmlns:a16="http://schemas.microsoft.com/office/drawing/2014/main" id="{50AD0456-8063-4CBB-B39A-AB979964AD3C}"/>
              </a:ext>
            </a:extLst>
          </p:cNvPr>
          <p:cNvGrpSpPr/>
          <p:nvPr/>
        </p:nvGrpSpPr>
        <p:grpSpPr>
          <a:xfrm>
            <a:off x="160520" y="685800"/>
            <a:ext cx="8160692" cy="2730529"/>
            <a:chOff x="160520" y="685800"/>
            <a:chExt cx="8160692" cy="2730529"/>
          </a:xfrm>
        </p:grpSpPr>
        <p:pic>
          <p:nvPicPr>
            <p:cNvPr id="7" name="Picture 6">
              <a:extLst>
                <a:ext uri="{FF2B5EF4-FFF2-40B4-BE49-F238E27FC236}">
                  <a16:creationId xmlns:a16="http://schemas.microsoft.com/office/drawing/2014/main" id="{864EAC0C-07FD-4DE1-A20F-81D68FB0B2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520" y="1540534"/>
              <a:ext cx="1714500" cy="1143000"/>
            </a:xfrm>
            <a:prstGeom prst="rect">
              <a:avLst/>
            </a:prstGeom>
          </p:spPr>
        </p:pic>
        <p:pic>
          <p:nvPicPr>
            <p:cNvPr id="9" name="Picture 8">
              <a:extLst>
                <a:ext uri="{FF2B5EF4-FFF2-40B4-BE49-F238E27FC236}">
                  <a16:creationId xmlns:a16="http://schemas.microsoft.com/office/drawing/2014/main" id="{148ECF22-1EDB-4484-85B2-5E01C1629D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007762">
              <a:off x="2097739" y="1466118"/>
              <a:ext cx="1645457" cy="670372"/>
            </a:xfrm>
            <a:prstGeom prst="rect">
              <a:avLst/>
            </a:prstGeom>
          </p:spPr>
        </p:pic>
        <p:pic>
          <p:nvPicPr>
            <p:cNvPr id="13" name="Picture 12">
              <a:extLst>
                <a:ext uri="{FF2B5EF4-FFF2-40B4-BE49-F238E27FC236}">
                  <a16:creationId xmlns:a16="http://schemas.microsoft.com/office/drawing/2014/main" id="{CB7DCC9E-BF4B-4D05-8356-3FBD6872468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735" r="15487"/>
            <a:stretch/>
          </p:blipFill>
          <p:spPr>
            <a:xfrm>
              <a:off x="4360304" y="945217"/>
              <a:ext cx="1278496" cy="1966917"/>
            </a:xfrm>
            <a:prstGeom prst="rect">
              <a:avLst/>
            </a:prstGeom>
          </p:spPr>
        </p:pic>
        <p:pic>
          <p:nvPicPr>
            <p:cNvPr id="15" name="Picture 14">
              <a:extLst>
                <a:ext uri="{FF2B5EF4-FFF2-40B4-BE49-F238E27FC236}">
                  <a16:creationId xmlns:a16="http://schemas.microsoft.com/office/drawing/2014/main" id="{8E696688-EBB9-4484-8529-49DDB7C3C02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0000" t="7778" r="21667" b="4444"/>
            <a:stretch/>
          </p:blipFill>
          <p:spPr>
            <a:xfrm>
              <a:off x="6346445" y="685800"/>
              <a:ext cx="1905000" cy="2149929"/>
            </a:xfrm>
            <a:prstGeom prst="rect">
              <a:avLst/>
            </a:prstGeom>
          </p:spPr>
        </p:pic>
        <p:sp>
          <p:nvSpPr>
            <p:cNvPr id="16" name="TextBox 15">
              <a:extLst>
                <a:ext uri="{FF2B5EF4-FFF2-40B4-BE49-F238E27FC236}">
                  <a16:creationId xmlns:a16="http://schemas.microsoft.com/office/drawing/2014/main" id="{D51CB63E-D638-41DE-8009-25D4BA9CF99B}"/>
                </a:ext>
              </a:extLst>
            </p:cNvPr>
            <p:cNvSpPr txBox="1"/>
            <p:nvPr/>
          </p:nvSpPr>
          <p:spPr>
            <a:xfrm>
              <a:off x="2394821" y="2974229"/>
              <a:ext cx="1146468" cy="369332"/>
            </a:xfrm>
            <a:prstGeom prst="rect">
              <a:avLst/>
            </a:prstGeom>
            <a:noFill/>
          </p:spPr>
          <p:txBody>
            <a:bodyPr wrap="none" rtlCol="0">
              <a:spAutoFit/>
            </a:bodyPr>
            <a:lstStyle/>
            <a:p>
              <a:r>
                <a:rPr lang="en-GB" b="1" dirty="0">
                  <a:solidFill>
                    <a:srgbClr val="660066"/>
                  </a:solidFill>
                  <a:latin typeface="Arial" panose="020B0604020202020204" pitchFamily="34" charset="0"/>
                  <a:cs typeface="Arial" panose="020B0604020202020204" pitchFamily="34" charset="0"/>
                </a:rPr>
                <a:t>Scissors</a:t>
              </a:r>
            </a:p>
          </p:txBody>
        </p:sp>
        <p:sp>
          <p:nvSpPr>
            <p:cNvPr id="17" name="TextBox 16">
              <a:extLst>
                <a:ext uri="{FF2B5EF4-FFF2-40B4-BE49-F238E27FC236}">
                  <a16:creationId xmlns:a16="http://schemas.microsoft.com/office/drawing/2014/main" id="{C71233F4-6FF8-4A91-860C-F3C78E54CF31}"/>
                </a:ext>
              </a:extLst>
            </p:cNvPr>
            <p:cNvSpPr txBox="1"/>
            <p:nvPr/>
          </p:nvSpPr>
          <p:spPr>
            <a:xfrm>
              <a:off x="160520" y="2769998"/>
              <a:ext cx="1714500" cy="646331"/>
            </a:xfrm>
            <a:prstGeom prst="rect">
              <a:avLst/>
            </a:prstGeom>
            <a:noFill/>
          </p:spPr>
          <p:txBody>
            <a:bodyPr wrap="square" rtlCol="0">
              <a:spAutoFit/>
            </a:bodyPr>
            <a:lstStyle/>
            <a:p>
              <a:pPr algn="ctr"/>
              <a:r>
                <a:rPr lang="en-GB" b="1" dirty="0">
                  <a:solidFill>
                    <a:srgbClr val="660066"/>
                  </a:solidFill>
                  <a:latin typeface="Arial" panose="020B0604020202020204" pitchFamily="34" charset="0"/>
                  <a:cs typeface="Arial" panose="020B0604020202020204" pitchFamily="34" charset="0"/>
                </a:rPr>
                <a:t>Colourful papers</a:t>
              </a:r>
            </a:p>
          </p:txBody>
        </p:sp>
        <p:sp>
          <p:nvSpPr>
            <p:cNvPr id="18" name="TextBox 17">
              <a:extLst>
                <a:ext uri="{FF2B5EF4-FFF2-40B4-BE49-F238E27FC236}">
                  <a16:creationId xmlns:a16="http://schemas.microsoft.com/office/drawing/2014/main" id="{0A99CE67-A176-46CF-9C2B-68A19F63789F}"/>
                </a:ext>
              </a:extLst>
            </p:cNvPr>
            <p:cNvSpPr txBox="1"/>
            <p:nvPr/>
          </p:nvSpPr>
          <p:spPr>
            <a:xfrm>
              <a:off x="4606396" y="2974229"/>
              <a:ext cx="697627" cy="369332"/>
            </a:xfrm>
            <a:prstGeom prst="rect">
              <a:avLst/>
            </a:prstGeom>
            <a:noFill/>
          </p:spPr>
          <p:txBody>
            <a:bodyPr wrap="none" rtlCol="0">
              <a:spAutoFit/>
            </a:bodyPr>
            <a:lstStyle/>
            <a:p>
              <a:r>
                <a:rPr lang="en-GB" b="1" dirty="0">
                  <a:solidFill>
                    <a:srgbClr val="660066"/>
                  </a:solidFill>
                  <a:latin typeface="Arial" panose="020B0604020202020204" pitchFamily="34" charset="0"/>
                  <a:cs typeface="Arial" panose="020B0604020202020204" pitchFamily="34" charset="0"/>
                </a:rPr>
                <a:t>Glue</a:t>
              </a:r>
            </a:p>
          </p:txBody>
        </p:sp>
        <p:sp>
          <p:nvSpPr>
            <p:cNvPr id="19" name="TextBox 18">
              <a:extLst>
                <a:ext uri="{FF2B5EF4-FFF2-40B4-BE49-F238E27FC236}">
                  <a16:creationId xmlns:a16="http://schemas.microsoft.com/office/drawing/2014/main" id="{DA77656F-F6B5-4378-B28C-E013CFE48527}"/>
                </a:ext>
              </a:extLst>
            </p:cNvPr>
            <p:cNvSpPr txBox="1"/>
            <p:nvPr/>
          </p:nvSpPr>
          <p:spPr>
            <a:xfrm>
              <a:off x="6533543" y="2974229"/>
              <a:ext cx="1787669" cy="369332"/>
            </a:xfrm>
            <a:prstGeom prst="rect">
              <a:avLst/>
            </a:prstGeom>
            <a:noFill/>
          </p:spPr>
          <p:txBody>
            <a:bodyPr wrap="none" rtlCol="0">
              <a:spAutoFit/>
            </a:bodyPr>
            <a:lstStyle/>
            <a:p>
              <a:r>
                <a:rPr lang="en-GB" b="1" dirty="0">
                  <a:solidFill>
                    <a:srgbClr val="660066"/>
                  </a:solidFill>
                  <a:latin typeface="Arial" panose="020B0604020202020204" pitchFamily="34" charset="0"/>
                  <a:cs typeface="Arial" panose="020B0604020202020204" pitchFamily="34" charset="0"/>
                </a:rPr>
                <a:t>Drawing paper</a:t>
              </a:r>
            </a:p>
          </p:txBody>
        </p:sp>
      </p:grpSp>
      <p:grpSp>
        <p:nvGrpSpPr>
          <p:cNvPr id="4" name="Group 37">
            <a:extLst>
              <a:ext uri="{FF2B5EF4-FFF2-40B4-BE49-F238E27FC236}">
                <a16:creationId xmlns:a16="http://schemas.microsoft.com/office/drawing/2014/main" id="{620BD370-F1FD-4A85-9D2B-8952C87176D1}"/>
              </a:ext>
            </a:extLst>
          </p:cNvPr>
          <p:cNvGrpSpPr/>
          <p:nvPr/>
        </p:nvGrpSpPr>
        <p:grpSpPr>
          <a:xfrm>
            <a:off x="0" y="3505200"/>
            <a:ext cx="9516826" cy="2971781"/>
            <a:chOff x="0" y="3505200"/>
            <a:chExt cx="9516826" cy="2971781"/>
          </a:xfrm>
        </p:grpSpPr>
        <p:sp>
          <p:nvSpPr>
            <p:cNvPr id="20" name="TextBox 19">
              <a:extLst>
                <a:ext uri="{FF2B5EF4-FFF2-40B4-BE49-F238E27FC236}">
                  <a16:creationId xmlns:a16="http://schemas.microsoft.com/office/drawing/2014/main" id="{A4A24B30-3B6A-4697-A35D-FB826CA131D4}"/>
                </a:ext>
              </a:extLst>
            </p:cNvPr>
            <p:cNvSpPr txBox="1"/>
            <p:nvPr/>
          </p:nvSpPr>
          <p:spPr>
            <a:xfrm>
              <a:off x="2217595" y="3581401"/>
              <a:ext cx="1450695" cy="646331"/>
            </a:xfrm>
            <a:prstGeom prst="rect">
              <a:avLst/>
            </a:prstGeom>
            <a:noFill/>
          </p:spPr>
          <p:txBody>
            <a:bodyPr wrap="square" rtlCol="0">
              <a:spAutoFit/>
            </a:bodyPr>
            <a:lstStyle/>
            <a:p>
              <a:pPr algn="ctr"/>
              <a:r>
                <a:rPr lang="en-GB" b="1" dirty="0">
                  <a:solidFill>
                    <a:srgbClr val="660066"/>
                  </a:solidFill>
                  <a:latin typeface="Arial" panose="020B0604020202020204" pitchFamily="34" charset="0"/>
                  <a:cs typeface="Arial" panose="020B0604020202020204" pitchFamily="34" charset="0"/>
                </a:rPr>
                <a:t>Restriction enzymes</a:t>
              </a:r>
            </a:p>
          </p:txBody>
        </p:sp>
        <p:sp>
          <p:nvSpPr>
            <p:cNvPr id="22" name="TextBox 21">
              <a:extLst>
                <a:ext uri="{FF2B5EF4-FFF2-40B4-BE49-F238E27FC236}">
                  <a16:creationId xmlns:a16="http://schemas.microsoft.com/office/drawing/2014/main" id="{5DD3E0AC-2970-49DF-A5F3-B34ED4EE0FD0}"/>
                </a:ext>
              </a:extLst>
            </p:cNvPr>
            <p:cNvSpPr txBox="1"/>
            <p:nvPr/>
          </p:nvSpPr>
          <p:spPr>
            <a:xfrm>
              <a:off x="359764" y="3581401"/>
              <a:ext cx="1449430" cy="646331"/>
            </a:xfrm>
            <a:prstGeom prst="rect">
              <a:avLst/>
            </a:prstGeom>
            <a:noFill/>
          </p:spPr>
          <p:txBody>
            <a:bodyPr wrap="square" rtlCol="0">
              <a:spAutoFit/>
            </a:bodyPr>
            <a:lstStyle/>
            <a:p>
              <a:pPr algn="ctr"/>
              <a:r>
                <a:rPr lang="en-GB" b="1" dirty="0">
                  <a:solidFill>
                    <a:srgbClr val="660066"/>
                  </a:solidFill>
                  <a:latin typeface="Arial" panose="020B0604020202020204" pitchFamily="34" charset="0"/>
                  <a:cs typeface="Arial" panose="020B0604020202020204" pitchFamily="34" charset="0"/>
                </a:rPr>
                <a:t>DNA of interest</a:t>
              </a:r>
            </a:p>
          </p:txBody>
        </p:sp>
        <p:sp>
          <p:nvSpPr>
            <p:cNvPr id="23" name="TextBox 22">
              <a:extLst>
                <a:ext uri="{FF2B5EF4-FFF2-40B4-BE49-F238E27FC236}">
                  <a16:creationId xmlns:a16="http://schemas.microsoft.com/office/drawing/2014/main" id="{8E61E799-F32D-4A8E-85A1-D2A7E7073291}"/>
                </a:ext>
              </a:extLst>
            </p:cNvPr>
            <p:cNvSpPr txBox="1"/>
            <p:nvPr/>
          </p:nvSpPr>
          <p:spPr>
            <a:xfrm>
              <a:off x="4445250" y="3581400"/>
              <a:ext cx="1155140" cy="646331"/>
            </a:xfrm>
            <a:prstGeom prst="rect">
              <a:avLst/>
            </a:prstGeom>
            <a:noFill/>
          </p:spPr>
          <p:txBody>
            <a:bodyPr wrap="square" rtlCol="0">
              <a:spAutoFit/>
            </a:bodyPr>
            <a:lstStyle/>
            <a:p>
              <a:pPr algn="ctr"/>
              <a:r>
                <a:rPr lang="en-GB" b="1" dirty="0">
                  <a:solidFill>
                    <a:srgbClr val="660066"/>
                  </a:solidFill>
                  <a:latin typeface="Arial" panose="020B0604020202020204" pitchFamily="34" charset="0"/>
                  <a:cs typeface="Arial" panose="020B0604020202020204" pitchFamily="34" charset="0"/>
                </a:rPr>
                <a:t>Ligase enzyme</a:t>
              </a:r>
            </a:p>
          </p:txBody>
        </p:sp>
        <p:sp>
          <p:nvSpPr>
            <p:cNvPr id="24" name="TextBox 23">
              <a:extLst>
                <a:ext uri="{FF2B5EF4-FFF2-40B4-BE49-F238E27FC236}">
                  <a16:creationId xmlns:a16="http://schemas.microsoft.com/office/drawing/2014/main" id="{CEA9EDE2-8718-40A5-9050-7B2FE9A79C34}"/>
                </a:ext>
              </a:extLst>
            </p:cNvPr>
            <p:cNvSpPr txBox="1"/>
            <p:nvPr/>
          </p:nvSpPr>
          <p:spPr>
            <a:xfrm>
              <a:off x="6398699" y="3719899"/>
              <a:ext cx="1982088" cy="369332"/>
            </a:xfrm>
            <a:prstGeom prst="rect">
              <a:avLst/>
            </a:prstGeom>
            <a:noFill/>
          </p:spPr>
          <p:txBody>
            <a:bodyPr wrap="square" rtlCol="0">
              <a:spAutoFit/>
            </a:bodyPr>
            <a:lstStyle/>
            <a:p>
              <a:pPr algn="ctr"/>
              <a:r>
                <a:rPr lang="en-GB" b="1" dirty="0">
                  <a:solidFill>
                    <a:srgbClr val="660066"/>
                  </a:solidFill>
                  <a:latin typeface="Arial" panose="020B0604020202020204" pitchFamily="34" charset="0"/>
                  <a:cs typeface="Arial" panose="020B0604020202020204" pitchFamily="34" charset="0"/>
                </a:rPr>
                <a:t>Host organism</a:t>
              </a:r>
            </a:p>
          </p:txBody>
        </p:sp>
        <p:cxnSp>
          <p:nvCxnSpPr>
            <p:cNvPr id="26" name="Straight Connector 25">
              <a:extLst>
                <a:ext uri="{FF2B5EF4-FFF2-40B4-BE49-F238E27FC236}">
                  <a16:creationId xmlns:a16="http://schemas.microsoft.com/office/drawing/2014/main" id="{AA413884-1D28-4CF2-B007-4ED162D1F2D7}"/>
                </a:ext>
              </a:extLst>
            </p:cNvPr>
            <p:cNvCxnSpPr/>
            <p:nvPr/>
          </p:nvCxnSpPr>
          <p:spPr>
            <a:xfrm>
              <a:off x="0" y="3505200"/>
              <a:ext cx="9144000" cy="0"/>
            </a:xfrm>
            <a:prstGeom prst="line">
              <a:avLst/>
            </a:prstGeom>
            <a:ln w="28575">
              <a:prstDash val="sysDash"/>
            </a:ln>
          </p:spPr>
          <p:style>
            <a:lnRef idx="1">
              <a:schemeClr val="accent3"/>
            </a:lnRef>
            <a:fillRef idx="0">
              <a:schemeClr val="accent3"/>
            </a:fillRef>
            <a:effectRef idx="0">
              <a:schemeClr val="accent3"/>
            </a:effectRef>
            <a:fontRef idx="minor">
              <a:schemeClr val="tx1"/>
            </a:fontRef>
          </p:style>
        </p:cxnSp>
        <p:sp>
          <p:nvSpPr>
            <p:cNvPr id="29" name="Title 1">
              <a:extLst>
                <a:ext uri="{FF2B5EF4-FFF2-40B4-BE49-F238E27FC236}">
                  <a16:creationId xmlns:a16="http://schemas.microsoft.com/office/drawing/2014/main" id="{35FB8820-71F2-40CA-9B36-85DDE66B8255}"/>
                </a:ext>
              </a:extLst>
            </p:cNvPr>
            <p:cNvSpPr txBox="1">
              <a:spLocks/>
            </p:cNvSpPr>
            <p:nvPr/>
          </p:nvSpPr>
          <p:spPr>
            <a:xfrm>
              <a:off x="457200" y="5943600"/>
              <a:ext cx="9059626" cy="533381"/>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200" b="1" dirty="0">
                  <a:latin typeface="Arial" panose="020B0604020202020204" pitchFamily="34" charset="0"/>
                  <a:cs typeface="Arial" panose="020B0604020202020204" pitchFamily="34" charset="0"/>
                </a:rPr>
                <a:t>Tools for making a Recombinant DNA</a:t>
              </a:r>
            </a:p>
          </p:txBody>
        </p:sp>
        <p:pic>
          <p:nvPicPr>
            <p:cNvPr id="31" name="Picture 30">
              <a:extLst>
                <a:ext uri="{FF2B5EF4-FFF2-40B4-BE49-F238E27FC236}">
                  <a16:creationId xmlns:a16="http://schemas.microsoft.com/office/drawing/2014/main" id="{EF4E76C9-CAE8-4DBA-8216-A1AA07E25E39}"/>
                </a:ext>
              </a:extLst>
            </p:cNvPr>
            <p:cNvPicPr>
              <a:picLocks noChangeAspect="1"/>
            </p:cNvPicPr>
            <p:nvPr/>
          </p:nvPicPr>
          <p:blipFill rotWithShape="1">
            <a:blip r:embed="rId6" cstate="print"/>
            <a:srcRect l="33347" b="40650"/>
            <a:stretch/>
          </p:blipFill>
          <p:spPr>
            <a:xfrm>
              <a:off x="4191000" y="4390936"/>
              <a:ext cx="1632735" cy="1085869"/>
            </a:xfrm>
            <a:prstGeom prst="rect">
              <a:avLst/>
            </a:prstGeom>
          </p:spPr>
        </p:pic>
        <p:pic>
          <p:nvPicPr>
            <p:cNvPr id="33" name="Picture 32">
              <a:extLst>
                <a:ext uri="{FF2B5EF4-FFF2-40B4-BE49-F238E27FC236}">
                  <a16:creationId xmlns:a16="http://schemas.microsoft.com/office/drawing/2014/main" id="{C7E84048-ECA5-47B8-95A5-2AA3DE83010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8959"/>
            <a:stretch/>
          </p:blipFill>
          <p:spPr>
            <a:xfrm>
              <a:off x="1882905" y="4504445"/>
              <a:ext cx="2003295" cy="1022493"/>
            </a:xfrm>
            <a:prstGeom prst="rect">
              <a:avLst/>
            </a:prstGeom>
          </p:spPr>
        </p:pic>
        <p:pic>
          <p:nvPicPr>
            <p:cNvPr id="35" name="Picture 34">
              <a:extLst>
                <a:ext uri="{FF2B5EF4-FFF2-40B4-BE49-F238E27FC236}">
                  <a16:creationId xmlns:a16="http://schemas.microsoft.com/office/drawing/2014/main" id="{9F9381AD-0587-4691-B939-6DFE05212E7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46445" y="4390498"/>
              <a:ext cx="1884038" cy="1237888"/>
            </a:xfrm>
            <a:prstGeom prst="rect">
              <a:avLst/>
            </a:prstGeom>
          </p:spPr>
        </p:pic>
        <p:pic>
          <p:nvPicPr>
            <p:cNvPr id="37" name="Picture 36">
              <a:extLst>
                <a:ext uri="{FF2B5EF4-FFF2-40B4-BE49-F238E27FC236}">
                  <a16:creationId xmlns:a16="http://schemas.microsoft.com/office/drawing/2014/main" id="{F655F7FD-8B3F-4511-AE23-01BA631A1EB9}"/>
                </a:ext>
              </a:extLst>
            </p:cNvPr>
            <p:cNvPicPr>
              <a:picLocks noChangeAspect="1"/>
            </p:cNvPicPr>
            <p:nvPr/>
          </p:nvPicPr>
          <p:blipFill rotWithShape="1">
            <a:blip r:embed="rId9" cstate="print"/>
            <a:srcRect b="7941"/>
            <a:stretch/>
          </p:blipFill>
          <p:spPr>
            <a:xfrm>
              <a:off x="564702" y="4677710"/>
              <a:ext cx="888125" cy="874112"/>
            </a:xfrm>
            <a:prstGeom prst="rect">
              <a:avLst/>
            </a:prstGeom>
          </p:spPr>
        </p:pic>
      </p:grpSp>
    </p:spTree>
    <p:extLst>
      <p:ext uri="{BB962C8B-B14F-4D97-AF65-F5344CB8AC3E}">
        <p14:creationId xmlns:p14="http://schemas.microsoft.com/office/powerpoint/2010/main" val="267990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026"/>
          <p:cNvSpPr>
            <a:spLocks noGrp="1" noChangeArrowheads="1"/>
          </p:cNvSpPr>
          <p:nvPr>
            <p:ph type="title"/>
          </p:nvPr>
        </p:nvSpPr>
        <p:spPr>
          <a:xfrm>
            <a:off x="0" y="274638"/>
            <a:ext cx="9144000" cy="466725"/>
          </a:xfrm>
        </p:spPr>
        <p:txBody>
          <a:bodyPr>
            <a:normAutofit fontScale="90000"/>
          </a:bodyPr>
          <a:lstStyle/>
          <a:p>
            <a:pPr eaLnBrk="1" hangingPunct="1"/>
            <a:r>
              <a:rPr lang="en-US" altLang="en-US" sz="3200" b="1" smtClean="0">
                <a:solidFill>
                  <a:srgbClr val="0070C0"/>
                </a:solidFill>
                <a:latin typeface="Arial" panose="020B0604020202020204" pitchFamily="34" charset="0"/>
                <a:cs typeface="Arial" panose="020B0604020202020204" pitchFamily="34" charset="0"/>
              </a:rPr>
              <a:t>Tools for Genetic engineering </a:t>
            </a:r>
            <a:br>
              <a:rPr lang="en-US" altLang="en-US" sz="3200" b="1" smtClean="0">
                <a:solidFill>
                  <a:srgbClr val="0070C0"/>
                </a:solidFill>
                <a:latin typeface="Arial" panose="020B0604020202020204" pitchFamily="34" charset="0"/>
                <a:cs typeface="Arial" panose="020B0604020202020204" pitchFamily="34" charset="0"/>
              </a:rPr>
            </a:br>
            <a:r>
              <a:rPr lang="en-US" altLang="en-US" sz="3200" b="1" smtClean="0">
                <a:solidFill>
                  <a:srgbClr val="FF0000"/>
                </a:solidFill>
                <a:latin typeface="Arial" panose="020B0604020202020204" pitchFamily="34" charset="0"/>
                <a:cs typeface="Arial" panose="020B0604020202020204" pitchFamily="34" charset="0"/>
              </a:rPr>
              <a:t>1. Restriction Enzymes</a:t>
            </a:r>
          </a:p>
        </p:txBody>
      </p:sp>
      <p:sp>
        <p:nvSpPr>
          <p:cNvPr id="7171" name="Rectangle 1027"/>
          <p:cNvSpPr>
            <a:spLocks noGrp="1" noChangeArrowheads="1"/>
          </p:cNvSpPr>
          <p:nvPr>
            <p:ph type="body" sz="half" idx="1"/>
          </p:nvPr>
        </p:nvSpPr>
        <p:spPr>
          <a:xfrm>
            <a:off x="228600" y="1309688"/>
            <a:ext cx="8686800" cy="5395912"/>
          </a:xfrm>
        </p:spPr>
        <p:txBody>
          <a:bodyPr/>
          <a:lstStyle/>
          <a:p>
            <a:pPr eaLnBrk="1" hangingPunct="1">
              <a:lnSpc>
                <a:spcPct val="80000"/>
              </a:lnSpc>
              <a:defRPr/>
            </a:pPr>
            <a:r>
              <a:rPr lang="en-US" sz="2400" b="1" dirty="0" smtClean="0">
                <a:latin typeface="Arial" panose="020B0604020202020204" pitchFamily="34" charset="0"/>
                <a:cs typeface="Arial" panose="020B0604020202020204" pitchFamily="34" charset="0"/>
              </a:rPr>
              <a:t>Naturally produced by bacteria – restriction endonucleases</a:t>
            </a:r>
          </a:p>
          <a:p>
            <a:pPr lvl="1" eaLnBrk="1" hangingPunct="1">
              <a:lnSpc>
                <a:spcPct val="80000"/>
              </a:lnSpc>
              <a:defRPr/>
            </a:pPr>
            <a:r>
              <a:rPr lang="en-US" sz="2000" b="1" dirty="0" smtClean="0">
                <a:latin typeface="Arial" panose="020B0604020202020204" pitchFamily="34" charset="0"/>
                <a:cs typeface="Arial" panose="020B0604020202020204" pitchFamily="34" charset="0"/>
              </a:rPr>
              <a:t>Natural function</a:t>
            </a:r>
            <a:r>
              <a:rPr lang="en-US" sz="2000" dirty="0" smtClean="0">
                <a:latin typeface="Arial" panose="020B0604020202020204" pitchFamily="34" charset="0"/>
                <a:cs typeface="Arial" panose="020B0604020202020204" pitchFamily="34" charset="0"/>
              </a:rPr>
              <a:t> - destroy bacteriophage DNA in bacterial cells</a:t>
            </a:r>
          </a:p>
          <a:p>
            <a:pPr lvl="1" eaLnBrk="1" hangingPunct="1">
              <a:lnSpc>
                <a:spcPct val="80000"/>
              </a:lnSpc>
              <a:defRPr/>
            </a:pPr>
            <a:r>
              <a:rPr lang="en-US" sz="2000" dirty="0" smtClean="0">
                <a:latin typeface="Arial" panose="020B0604020202020204" pitchFamily="34" charset="0"/>
                <a:cs typeface="Arial" panose="020B0604020202020204" pitchFamily="34" charset="0"/>
              </a:rPr>
              <a:t>Cannot digest host DNA with methylated C (cytosine)</a:t>
            </a:r>
          </a:p>
          <a:p>
            <a:pPr lvl="1" eaLnBrk="1" hangingPunct="1">
              <a:lnSpc>
                <a:spcPct val="80000"/>
              </a:lnSpc>
              <a:defRPr/>
            </a:pPr>
            <a:endParaRPr lang="en-US" sz="2000" dirty="0" smtClean="0">
              <a:latin typeface="Arial" panose="020B0604020202020204" pitchFamily="34" charset="0"/>
              <a:cs typeface="Arial" panose="020B0604020202020204" pitchFamily="34" charset="0"/>
            </a:endParaRPr>
          </a:p>
          <a:p>
            <a:pPr eaLnBrk="1" hangingPunct="1">
              <a:lnSpc>
                <a:spcPct val="80000"/>
              </a:lnSpc>
              <a:defRPr/>
            </a:pPr>
            <a:r>
              <a:rPr lang="en-US" sz="2400" b="1" dirty="0" smtClean="0">
                <a:latin typeface="Arial" panose="020B0604020202020204" pitchFamily="34" charset="0"/>
                <a:cs typeface="Arial" panose="020B0604020202020204" pitchFamily="34" charset="0"/>
              </a:rPr>
              <a:t>A restriction enzyme </a:t>
            </a:r>
          </a:p>
          <a:p>
            <a:pPr lvl="1" eaLnBrk="1" hangingPunct="1">
              <a:lnSpc>
                <a:spcPct val="80000"/>
              </a:lnSpc>
              <a:defRPr/>
            </a:pPr>
            <a:r>
              <a:rPr lang="en-US" sz="2000" b="1" dirty="0" smtClean="0">
                <a:latin typeface="Arial" panose="020B0604020202020204" pitchFamily="34" charset="0"/>
                <a:cs typeface="Arial" panose="020B0604020202020204" pitchFamily="34" charset="0"/>
              </a:rPr>
              <a:t>Substrate –DNA -</a:t>
            </a:r>
            <a:r>
              <a:rPr lang="en-US" sz="2000" dirty="0" smtClean="0">
                <a:latin typeface="Arial" panose="020B0604020202020204" pitchFamily="34" charset="0"/>
                <a:cs typeface="Arial" panose="020B0604020202020204" pitchFamily="34" charset="0"/>
              </a:rPr>
              <a:t>recognizes one particular nucleotide sequence in DNA</a:t>
            </a:r>
            <a:r>
              <a:rPr lang="en-US" sz="2000" b="1"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and </a:t>
            </a:r>
            <a:r>
              <a:rPr lang="en-US" sz="2000" b="1" dirty="0" smtClean="0">
                <a:latin typeface="Arial" panose="020B0604020202020204" pitchFamily="34" charset="0"/>
                <a:cs typeface="Arial" panose="020B0604020202020204" pitchFamily="34" charset="0"/>
              </a:rPr>
              <a:t>cuts </a:t>
            </a:r>
            <a:r>
              <a:rPr lang="en-US" sz="2000" dirty="0" smtClean="0">
                <a:latin typeface="Arial" panose="020B0604020202020204" pitchFamily="34" charset="0"/>
                <a:cs typeface="Arial" panose="020B0604020202020204" pitchFamily="34" charset="0"/>
              </a:rPr>
              <a:t>the DNA molecule (breaks down the bond between two nucleotides) </a:t>
            </a:r>
          </a:p>
          <a:p>
            <a:pPr eaLnBrk="1" hangingPunct="1">
              <a:lnSpc>
                <a:spcPct val="80000"/>
              </a:lnSpc>
              <a:defRPr/>
            </a:pPr>
            <a:endParaRPr lang="en-US" sz="2400" dirty="0" smtClean="0">
              <a:latin typeface="Arial" panose="020B0604020202020204" pitchFamily="34" charset="0"/>
              <a:cs typeface="Arial" panose="020B0604020202020204" pitchFamily="34" charset="0"/>
            </a:endParaRPr>
          </a:p>
          <a:p>
            <a:pPr eaLnBrk="1" hangingPunct="1">
              <a:lnSpc>
                <a:spcPct val="80000"/>
              </a:lnSpc>
              <a:defRPr/>
            </a:pPr>
            <a:endParaRPr lang="en-US" sz="2400" dirty="0" smtClean="0">
              <a:latin typeface="Arial" panose="020B0604020202020204" pitchFamily="34" charset="0"/>
              <a:cs typeface="Arial" panose="020B0604020202020204" pitchFamily="34" charset="0"/>
            </a:endParaRPr>
          </a:p>
          <a:p>
            <a:pPr eaLnBrk="1" hangingPunct="1">
              <a:lnSpc>
                <a:spcPct val="80000"/>
              </a:lnSpc>
              <a:defRPr/>
            </a:pPr>
            <a:endParaRPr lang="en-US" sz="2400" dirty="0" smtClean="0">
              <a:latin typeface="Arial" panose="020B0604020202020204" pitchFamily="34" charset="0"/>
              <a:cs typeface="Arial" panose="020B0604020202020204" pitchFamily="34" charset="0"/>
            </a:endParaRPr>
          </a:p>
          <a:p>
            <a:pPr eaLnBrk="1" hangingPunct="1">
              <a:lnSpc>
                <a:spcPct val="80000"/>
              </a:lnSpc>
              <a:defRPr/>
            </a:pPr>
            <a:endParaRPr lang="en-US" sz="2000" dirty="0" smtClean="0">
              <a:latin typeface="Arial" panose="020B0604020202020204" pitchFamily="34" charset="0"/>
              <a:cs typeface="Arial" panose="020B0604020202020204" pitchFamily="34" charset="0"/>
            </a:endParaRPr>
          </a:p>
          <a:p>
            <a:pPr marL="0" indent="0" eaLnBrk="1" hangingPunct="1">
              <a:lnSpc>
                <a:spcPct val="80000"/>
              </a:lnSpc>
              <a:buNone/>
              <a:defRPr/>
            </a:pPr>
            <a:endParaRPr lang="en-US" sz="2000" dirty="0" smtClean="0">
              <a:latin typeface="Arial" panose="020B0604020202020204" pitchFamily="34" charset="0"/>
              <a:cs typeface="Arial" panose="020B0604020202020204" pitchFamily="34" charset="0"/>
            </a:endParaRPr>
          </a:p>
          <a:p>
            <a:pPr eaLnBrk="1" hangingPunct="1">
              <a:lnSpc>
                <a:spcPct val="80000"/>
              </a:lnSpc>
              <a:defRPr/>
            </a:pPr>
            <a:endParaRPr lang="en-US" sz="2000" dirty="0" smtClean="0">
              <a:latin typeface="Arial" panose="020B0604020202020204" pitchFamily="34" charset="0"/>
              <a:cs typeface="Arial" panose="020B0604020202020204" pitchFamily="34" charset="0"/>
            </a:endParaRPr>
          </a:p>
          <a:p>
            <a:pPr eaLnBrk="1" hangingPunct="1">
              <a:lnSpc>
                <a:spcPct val="80000"/>
              </a:lnSpc>
              <a:defRPr/>
            </a:pPr>
            <a:r>
              <a:rPr lang="en-US" sz="2400" dirty="0" smtClean="0">
                <a:latin typeface="Arial" panose="020B0604020202020204" pitchFamily="34" charset="0"/>
                <a:cs typeface="Arial" panose="020B0604020202020204" pitchFamily="34" charset="0"/>
              </a:rPr>
              <a:t>Prepackaged kits are available for rDNA techniques</a:t>
            </a:r>
          </a:p>
        </p:txBody>
      </p:sp>
      <p:pic>
        <p:nvPicPr>
          <p:cNvPr id="10244" name="Picture 1028" descr="175px-EcoRI_restriction_enzyme_recognition_site_svg"/>
          <p:cNvPicPr>
            <a:picLocks noChangeAspect="1" noChangeArrowheads="1"/>
          </p:cNvPicPr>
          <p:nvPr/>
        </p:nvPicPr>
        <p:blipFill>
          <a:blip r:embed="rId2"/>
          <a:srcRect/>
          <a:stretch>
            <a:fillRect/>
          </a:stretch>
        </p:blipFill>
        <p:spPr bwMode="auto">
          <a:xfrm>
            <a:off x="838200" y="4711700"/>
            <a:ext cx="2000250" cy="800100"/>
          </a:xfrm>
          <a:prstGeom prst="rect">
            <a:avLst/>
          </a:prstGeom>
          <a:noFill/>
          <a:ln w="9525">
            <a:noFill/>
            <a:miter lim="800000"/>
            <a:headEnd/>
            <a:tailEnd/>
          </a:ln>
        </p:spPr>
      </p:pic>
      <p:pic>
        <p:nvPicPr>
          <p:cNvPr id="10245" name="Picture 1029" descr="165px-SmaI_restriction_enzyme_recognition_site_svg"/>
          <p:cNvPicPr>
            <a:picLocks noChangeAspect="1" noChangeArrowheads="1"/>
          </p:cNvPicPr>
          <p:nvPr/>
        </p:nvPicPr>
        <p:blipFill>
          <a:blip r:embed="rId3"/>
          <a:srcRect/>
          <a:stretch>
            <a:fillRect/>
          </a:stretch>
        </p:blipFill>
        <p:spPr bwMode="auto">
          <a:xfrm>
            <a:off x="5164138" y="4711700"/>
            <a:ext cx="1885950" cy="800100"/>
          </a:xfrm>
          <a:prstGeom prst="rect">
            <a:avLst/>
          </a:prstGeom>
          <a:noFill/>
          <a:ln w="9525">
            <a:noFill/>
            <a:miter lim="800000"/>
            <a:headEnd/>
            <a:tailEnd/>
          </a:ln>
        </p:spPr>
      </p:pic>
      <p:sp>
        <p:nvSpPr>
          <p:cNvPr id="10246" name="Text Box 1032"/>
          <p:cNvSpPr txBox="1">
            <a:spLocks noChangeArrowheads="1"/>
          </p:cNvSpPr>
          <p:nvPr/>
        </p:nvSpPr>
        <p:spPr bwMode="auto">
          <a:xfrm>
            <a:off x="963613" y="4011612"/>
            <a:ext cx="1580882" cy="400110"/>
          </a:xfrm>
          <a:prstGeom prst="rect">
            <a:avLst/>
          </a:prstGeom>
          <a:noFill/>
          <a:ln w="9525">
            <a:noFill/>
            <a:miter lim="800000"/>
            <a:headEnd/>
            <a:tailEnd/>
          </a:ln>
          <a:effectLst/>
        </p:spPr>
        <p:txBody>
          <a:bodyPr wrap="none">
            <a:spAutoFit/>
          </a:bodyPr>
          <a:lstStyle/>
          <a:p>
            <a:pPr eaLnBrk="1" hangingPunct="1"/>
            <a:r>
              <a:rPr lang="en-US" altLang="en-US" sz="2000" b="1" dirty="0">
                <a:latin typeface="Arial" panose="020B0604020202020204" pitchFamily="34" charset="0"/>
                <a:cs typeface="Arial" panose="020B0604020202020204" pitchFamily="34" charset="0"/>
              </a:rPr>
              <a:t>sticky ends</a:t>
            </a:r>
            <a:endParaRPr lang="bg-BG" altLang="en-US" sz="2000" b="1" dirty="0">
              <a:latin typeface="Arial" panose="020B0604020202020204" pitchFamily="34" charset="0"/>
              <a:cs typeface="Arial" panose="020B0604020202020204" pitchFamily="34" charset="0"/>
            </a:endParaRPr>
          </a:p>
        </p:txBody>
      </p:sp>
      <p:sp>
        <p:nvSpPr>
          <p:cNvPr id="10247" name="Text Box 1034"/>
          <p:cNvSpPr txBox="1">
            <a:spLocks noChangeArrowheads="1"/>
          </p:cNvSpPr>
          <p:nvPr/>
        </p:nvSpPr>
        <p:spPr bwMode="auto">
          <a:xfrm>
            <a:off x="5287963" y="4010025"/>
            <a:ext cx="1481496" cy="400110"/>
          </a:xfrm>
          <a:prstGeom prst="rect">
            <a:avLst/>
          </a:prstGeom>
          <a:noFill/>
          <a:ln w="9525">
            <a:noFill/>
            <a:miter lim="800000"/>
            <a:headEnd/>
            <a:tailEnd/>
          </a:ln>
          <a:effectLst/>
        </p:spPr>
        <p:txBody>
          <a:bodyPr wrap="none">
            <a:spAutoFit/>
          </a:bodyPr>
          <a:lstStyle/>
          <a:p>
            <a:pPr eaLnBrk="1" hangingPunct="1"/>
            <a:r>
              <a:rPr lang="en-US" altLang="en-US" sz="2000" b="1" dirty="0">
                <a:latin typeface="Arial" panose="020B0604020202020204" pitchFamily="34" charset="0"/>
                <a:cs typeface="Arial" panose="020B0604020202020204" pitchFamily="34" charset="0"/>
              </a:rPr>
              <a:t>blunt ends</a:t>
            </a:r>
            <a:endParaRPr lang="bg-BG" altLang="en-US" sz="2000" b="1" dirty="0">
              <a:latin typeface="Arial" panose="020B0604020202020204" pitchFamily="34" charset="0"/>
              <a:cs typeface="Arial" panose="020B0604020202020204" pitchFamily="34" charset="0"/>
            </a:endParaRPr>
          </a:p>
        </p:txBody>
      </p:sp>
      <p:pic>
        <p:nvPicPr>
          <p:cNvPr id="10248" name="Picture 1035" descr="scissors1brgb"/>
          <p:cNvPicPr>
            <a:picLocks noGrp="1" noChangeAspect="1" noChangeArrowheads="1"/>
          </p:cNvPicPr>
          <p:nvPr>
            <p:ph sz="half" idx="2"/>
          </p:nvPr>
        </p:nvPicPr>
        <p:blipFill>
          <a:blip r:embed="rId4"/>
          <a:srcRect/>
          <a:stretch>
            <a:fillRect/>
          </a:stretch>
        </p:blipFill>
        <p:spPr>
          <a:xfrm>
            <a:off x="3451225" y="4711700"/>
            <a:ext cx="1416050" cy="927100"/>
          </a:xfrm>
          <a:noFill/>
        </p:spPr>
      </p:pic>
      <p:sp>
        <p:nvSpPr>
          <p:cNvPr id="2" name="TextBox 1"/>
          <p:cNvSpPr txBox="1"/>
          <p:nvPr/>
        </p:nvSpPr>
        <p:spPr>
          <a:xfrm>
            <a:off x="3154728" y="4049419"/>
            <a:ext cx="1441420" cy="369332"/>
          </a:xfrm>
          <a:prstGeom prst="rect">
            <a:avLst/>
          </a:prstGeom>
          <a:noFill/>
        </p:spPr>
        <p:txBody>
          <a:bodyPr wrap="none" rtlCol="0">
            <a:spAutoFit/>
          </a:bodyPr>
          <a:lstStyle/>
          <a:p>
            <a:r>
              <a:rPr lang="en-US" b="1" dirty="0" smtClean="0">
                <a:solidFill>
                  <a:srgbClr val="FF0000"/>
                </a:solidFill>
                <a:latin typeface="Arial" panose="020B0604020202020204" pitchFamily="34" charset="0"/>
                <a:cs typeface="Arial" panose="020B0604020202020204" pitchFamily="34" charset="0"/>
              </a:rPr>
              <a:t>Palindrome</a:t>
            </a:r>
            <a:endParaRPr lang="en-IN"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04135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5"/>
          <p:cNvSpPr>
            <a:spLocks noGrp="1" noChangeArrowheads="1"/>
          </p:cNvSpPr>
          <p:nvPr>
            <p:ph type="title"/>
          </p:nvPr>
        </p:nvSpPr>
        <p:spPr>
          <a:xfrm>
            <a:off x="457200" y="0"/>
            <a:ext cx="8229600" cy="555625"/>
          </a:xfrm>
        </p:spPr>
        <p:txBody>
          <a:bodyPr>
            <a:noAutofit/>
          </a:bodyPr>
          <a:lstStyle/>
          <a:p>
            <a:pPr eaLnBrk="1" hangingPunct="1"/>
            <a:r>
              <a:rPr lang="en-US" altLang="en-US" sz="3200" b="1" dirty="0" smtClean="0">
                <a:solidFill>
                  <a:srgbClr val="0000FF"/>
                </a:solidFill>
                <a:latin typeface="Arial" panose="020B0604020202020204" pitchFamily="34" charset="0"/>
                <a:cs typeface="Arial" panose="020B0604020202020204" pitchFamily="34" charset="0"/>
              </a:rPr>
              <a:t>Restriction Enzymes:</a:t>
            </a:r>
            <a:r>
              <a:rPr lang="en-US" altLang="en-US" sz="3200" b="1" dirty="0" smtClean="0">
                <a:solidFill>
                  <a:srgbClr val="FF0000"/>
                </a:solidFill>
                <a:latin typeface="Arial" panose="020B0604020202020204" pitchFamily="34" charset="0"/>
                <a:cs typeface="Arial" panose="020B0604020202020204" pitchFamily="34" charset="0"/>
              </a:rPr>
              <a:t> </a:t>
            </a:r>
            <a:r>
              <a:rPr lang="en-US" altLang="en-US" sz="3200" b="1" dirty="0" smtClean="0">
                <a:solidFill>
                  <a:schemeClr val="tx1"/>
                </a:solidFill>
                <a:latin typeface="Arial" panose="020B0604020202020204" pitchFamily="34" charset="0"/>
                <a:cs typeface="Arial" panose="020B0604020202020204" pitchFamily="34" charset="0"/>
              </a:rPr>
              <a:t>How it Works?</a:t>
            </a:r>
            <a:endParaRPr lang="bg-BG" altLang="en-US" sz="3200" b="1" dirty="0" smtClean="0">
              <a:solidFill>
                <a:schemeClr val="tx1"/>
              </a:solidFill>
              <a:latin typeface="Arial" panose="020B0604020202020204" pitchFamily="34" charset="0"/>
              <a:cs typeface="Arial" panose="020B0604020202020204" pitchFamily="34" charset="0"/>
            </a:endParaRPr>
          </a:p>
        </p:txBody>
      </p:sp>
      <p:sp>
        <p:nvSpPr>
          <p:cNvPr id="12293" name="Rectangle 6"/>
          <p:cNvSpPr>
            <a:spLocks noGrp="1" noChangeArrowheads="1"/>
          </p:cNvSpPr>
          <p:nvPr>
            <p:ph type="body" idx="1"/>
          </p:nvPr>
        </p:nvSpPr>
        <p:spPr>
          <a:xfrm>
            <a:off x="180975" y="631825"/>
            <a:ext cx="8731250" cy="4525963"/>
          </a:xfrm>
        </p:spPr>
        <p:txBody>
          <a:bodyPr/>
          <a:lstStyle/>
          <a:p>
            <a:pPr eaLnBrk="1" hangingPunct="1"/>
            <a:r>
              <a:rPr lang="en-US" altLang="en-US" sz="2400" smtClean="0">
                <a:latin typeface="Arial" panose="020B0604020202020204" pitchFamily="34" charset="0"/>
                <a:cs typeface="Arial" panose="020B0604020202020204" pitchFamily="34" charset="0"/>
              </a:rPr>
              <a:t>Fragments of DNA produced by the same restriction enzyme will spontaneously join by </a:t>
            </a:r>
            <a:r>
              <a:rPr lang="en-US" altLang="en-US" sz="2400" b="1" smtClean="0">
                <a:latin typeface="Arial" panose="020B0604020202020204" pitchFamily="34" charset="0"/>
                <a:cs typeface="Arial" panose="020B0604020202020204" pitchFamily="34" charset="0"/>
              </a:rPr>
              <a:t>base pairing</a:t>
            </a:r>
            <a:r>
              <a:rPr lang="en-US" altLang="en-US" sz="2400" smtClean="0">
                <a:latin typeface="Arial" panose="020B0604020202020204" pitchFamily="34" charset="0"/>
                <a:cs typeface="Arial" panose="020B0604020202020204" pitchFamily="34" charset="0"/>
              </a:rPr>
              <a:t>. </a:t>
            </a:r>
          </a:p>
          <a:p>
            <a:pPr eaLnBrk="1" hangingPunct="1"/>
            <a:r>
              <a:rPr lang="en-US" altLang="en-US" sz="2400" smtClean="0">
                <a:latin typeface="Arial" panose="020B0604020202020204" pitchFamily="34" charset="0"/>
                <a:cs typeface="Arial" panose="020B0604020202020204" pitchFamily="34" charset="0"/>
              </a:rPr>
              <a:t>Each of the  DNA strands will have a break</a:t>
            </a:r>
          </a:p>
          <a:p>
            <a:pPr eaLnBrk="1" hangingPunct="1"/>
            <a:endParaRPr lang="bg-BG" altLang="en-US" sz="2400" smtClean="0">
              <a:latin typeface="Arial" panose="020B0604020202020204" pitchFamily="34" charset="0"/>
              <a:cs typeface="Arial" panose="020B0604020202020204" pitchFamily="34" charset="0"/>
            </a:endParaRPr>
          </a:p>
        </p:txBody>
      </p:sp>
      <p:grpSp>
        <p:nvGrpSpPr>
          <p:cNvPr id="3" name="Group 2"/>
          <p:cNvGrpSpPr/>
          <p:nvPr/>
        </p:nvGrpSpPr>
        <p:grpSpPr>
          <a:xfrm>
            <a:off x="1604963" y="1828800"/>
            <a:ext cx="6091237" cy="5029200"/>
            <a:chOff x="1604963" y="1828800"/>
            <a:chExt cx="6091237" cy="5029200"/>
          </a:xfrm>
        </p:grpSpPr>
        <p:pic>
          <p:nvPicPr>
            <p:cNvPr id="12291" name="Picture 3"/>
            <p:cNvPicPr>
              <a:picLocks noChangeAspect="1" noChangeArrowheads="1"/>
            </p:cNvPicPr>
            <p:nvPr/>
          </p:nvPicPr>
          <p:blipFill>
            <a:blip r:embed="rId2"/>
            <a:srcRect b="3104"/>
            <a:stretch>
              <a:fillRect/>
            </a:stretch>
          </p:blipFill>
          <p:spPr bwMode="auto">
            <a:xfrm>
              <a:off x="1604963" y="1828800"/>
              <a:ext cx="5863929" cy="5029200"/>
            </a:xfrm>
            <a:prstGeom prst="rect">
              <a:avLst/>
            </a:prstGeom>
            <a:noFill/>
            <a:ln w="9525">
              <a:noFill/>
              <a:miter lim="800000"/>
              <a:headEnd/>
              <a:tailEnd/>
            </a:ln>
          </p:spPr>
        </p:pic>
        <p:sp>
          <p:nvSpPr>
            <p:cNvPr id="2" name="Rectangle 1"/>
            <p:cNvSpPr/>
            <p:nvPr/>
          </p:nvSpPr>
          <p:spPr>
            <a:xfrm>
              <a:off x="4648200" y="5459104"/>
              <a:ext cx="3048000" cy="1385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3488536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p:cNvSpPr txBox="1">
            <a:spLocks noChangeArrowheads="1"/>
          </p:cNvSpPr>
          <p:nvPr/>
        </p:nvSpPr>
        <p:spPr bwMode="auto">
          <a:xfrm>
            <a:off x="200451" y="329625"/>
            <a:ext cx="874309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itchFamily="1" charset="-128"/>
              </a:defRPr>
            </a:lvl1pPr>
            <a:lvl2pPr marL="742950" indent="-285750">
              <a:defRPr sz="2400">
                <a:solidFill>
                  <a:schemeClr val="tx1"/>
                </a:solidFill>
                <a:latin typeface="Arial" panose="020B0604020202020204" pitchFamily="34" charset="0"/>
                <a:ea typeface="ＭＳ Ｐゴシック" pitchFamily="1" charset="-128"/>
              </a:defRPr>
            </a:lvl2pPr>
            <a:lvl3pPr marL="1143000" indent="-228600">
              <a:defRPr sz="2400">
                <a:solidFill>
                  <a:schemeClr val="tx1"/>
                </a:solidFill>
                <a:latin typeface="Arial" panose="020B0604020202020204" pitchFamily="34" charset="0"/>
                <a:ea typeface="ＭＳ Ｐゴシック" pitchFamily="1" charset="-128"/>
              </a:defRPr>
            </a:lvl3pPr>
            <a:lvl4pPr marL="1600200" indent="-228600">
              <a:defRPr sz="2400">
                <a:solidFill>
                  <a:schemeClr val="tx1"/>
                </a:solidFill>
                <a:latin typeface="Arial" panose="020B0604020202020204" pitchFamily="34" charset="0"/>
                <a:ea typeface="ＭＳ Ｐゴシック" pitchFamily="1" charset="-128"/>
              </a:defRPr>
            </a:lvl4pPr>
            <a:lvl5pPr marL="2057400" indent="-228600">
              <a:defRPr sz="2400">
                <a:solidFill>
                  <a:schemeClr val="tx1"/>
                </a:solidFill>
                <a:latin typeface="Arial" panose="020B0604020202020204"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9pPr>
          </a:lstStyle>
          <a:p>
            <a:r>
              <a:rPr lang="en-US" altLang="en-US" sz="3200" b="1" dirty="0">
                <a:solidFill>
                  <a:srgbClr val="0000FF"/>
                </a:solidFill>
                <a:cs typeface="Arial" panose="020B0604020202020204" pitchFamily="34" charset="0"/>
              </a:rPr>
              <a:t>Frequency of occurrence of restriction sites</a:t>
            </a:r>
          </a:p>
        </p:txBody>
      </p:sp>
      <p:sp>
        <p:nvSpPr>
          <p:cNvPr id="6" name="Text Box 3"/>
          <p:cNvSpPr txBox="1">
            <a:spLocks noChangeArrowheads="1"/>
          </p:cNvSpPr>
          <p:nvPr/>
        </p:nvSpPr>
        <p:spPr bwMode="auto">
          <a:xfrm>
            <a:off x="669925" y="1584325"/>
            <a:ext cx="70317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itchFamily="1" charset="-128"/>
              </a:defRPr>
            </a:lvl1pPr>
            <a:lvl2pPr marL="742950" indent="-285750">
              <a:defRPr sz="2400">
                <a:solidFill>
                  <a:schemeClr val="tx1"/>
                </a:solidFill>
                <a:latin typeface="Arial" panose="020B0604020202020204" pitchFamily="34" charset="0"/>
                <a:ea typeface="ＭＳ Ｐゴシック" pitchFamily="1" charset="-128"/>
              </a:defRPr>
            </a:lvl2pPr>
            <a:lvl3pPr marL="1143000" indent="-228600">
              <a:defRPr sz="2400">
                <a:solidFill>
                  <a:schemeClr val="tx1"/>
                </a:solidFill>
                <a:latin typeface="Arial" panose="020B0604020202020204" pitchFamily="34" charset="0"/>
                <a:ea typeface="ＭＳ Ｐゴシック" pitchFamily="1" charset="-128"/>
              </a:defRPr>
            </a:lvl3pPr>
            <a:lvl4pPr marL="1600200" indent="-228600">
              <a:defRPr sz="2400">
                <a:solidFill>
                  <a:schemeClr val="tx1"/>
                </a:solidFill>
                <a:latin typeface="Arial" panose="020B0604020202020204" pitchFamily="34" charset="0"/>
                <a:ea typeface="ＭＳ Ｐゴシック" pitchFamily="1" charset="-128"/>
              </a:defRPr>
            </a:lvl4pPr>
            <a:lvl5pPr marL="2057400" indent="-228600">
              <a:defRPr sz="2400">
                <a:solidFill>
                  <a:schemeClr val="tx1"/>
                </a:solidFill>
                <a:latin typeface="Arial" panose="020B0604020202020204"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9pPr>
          </a:lstStyle>
          <a:p>
            <a:r>
              <a:rPr lang="en-US" altLang="en-US" dirty="0">
                <a:solidFill>
                  <a:schemeClr val="accent2"/>
                </a:solidFill>
                <a:cs typeface="Arial" panose="020B0604020202020204" pitchFamily="34" charset="0"/>
              </a:rPr>
              <a:t>If DNA sequence has equal amounts of each base</a:t>
            </a:r>
          </a:p>
        </p:txBody>
      </p:sp>
      <p:sp>
        <p:nvSpPr>
          <p:cNvPr id="7" name="Text Box 4"/>
          <p:cNvSpPr txBox="1">
            <a:spLocks noChangeArrowheads="1"/>
          </p:cNvSpPr>
          <p:nvPr/>
        </p:nvSpPr>
        <p:spPr bwMode="auto">
          <a:xfrm>
            <a:off x="685800" y="2362200"/>
            <a:ext cx="46522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itchFamily="1" charset="-128"/>
              </a:defRPr>
            </a:lvl1pPr>
            <a:lvl2pPr marL="742950" indent="-285750">
              <a:defRPr sz="2400">
                <a:solidFill>
                  <a:schemeClr val="tx1"/>
                </a:solidFill>
                <a:latin typeface="Arial" panose="020B0604020202020204" pitchFamily="34" charset="0"/>
                <a:ea typeface="ＭＳ Ｐゴシック" pitchFamily="1" charset="-128"/>
              </a:defRPr>
            </a:lvl2pPr>
            <a:lvl3pPr marL="1143000" indent="-228600">
              <a:defRPr sz="2400">
                <a:solidFill>
                  <a:schemeClr val="tx1"/>
                </a:solidFill>
                <a:latin typeface="Arial" panose="020B0604020202020204" pitchFamily="34" charset="0"/>
                <a:ea typeface="ＭＳ Ｐゴシック" pitchFamily="1" charset="-128"/>
              </a:defRPr>
            </a:lvl3pPr>
            <a:lvl4pPr marL="1600200" indent="-228600">
              <a:defRPr sz="2400">
                <a:solidFill>
                  <a:schemeClr val="tx1"/>
                </a:solidFill>
                <a:latin typeface="Arial" panose="020B0604020202020204" pitchFamily="34" charset="0"/>
                <a:ea typeface="ＭＳ Ｐゴシック" pitchFamily="1" charset="-128"/>
              </a:defRPr>
            </a:lvl4pPr>
            <a:lvl5pPr marL="2057400" indent="-228600">
              <a:defRPr sz="2400">
                <a:solidFill>
                  <a:schemeClr val="tx1"/>
                </a:solidFill>
                <a:latin typeface="Arial" panose="020B0604020202020204"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9pPr>
          </a:lstStyle>
          <a:p>
            <a:r>
              <a:rPr lang="en-US" altLang="en-US">
                <a:solidFill>
                  <a:schemeClr val="accent2"/>
                </a:solidFill>
                <a:cs typeface="Arial" panose="020B0604020202020204" pitchFamily="34" charset="0"/>
              </a:rPr>
              <a:t>If bases are distributed randomly</a:t>
            </a:r>
          </a:p>
        </p:txBody>
      </p:sp>
      <p:grpSp>
        <p:nvGrpSpPr>
          <p:cNvPr id="8" name="Group 5"/>
          <p:cNvGrpSpPr>
            <a:grpSpLocks/>
          </p:cNvGrpSpPr>
          <p:nvPr/>
        </p:nvGrpSpPr>
        <p:grpSpPr bwMode="auto">
          <a:xfrm>
            <a:off x="1262063" y="3352803"/>
            <a:ext cx="6540500" cy="538163"/>
            <a:chOff x="795" y="2112"/>
            <a:chExt cx="4120" cy="339"/>
          </a:xfrm>
        </p:grpSpPr>
        <p:sp>
          <p:nvSpPr>
            <p:cNvPr id="9" name="Text Box 6"/>
            <p:cNvSpPr txBox="1">
              <a:spLocks noChangeArrowheads="1"/>
            </p:cNvSpPr>
            <p:nvPr/>
          </p:nvSpPr>
          <p:spPr bwMode="auto">
            <a:xfrm>
              <a:off x="795" y="2160"/>
              <a:ext cx="123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itchFamily="1" charset="-128"/>
                </a:defRPr>
              </a:lvl1pPr>
              <a:lvl2pPr marL="742950" indent="-285750">
                <a:defRPr sz="2400">
                  <a:solidFill>
                    <a:schemeClr val="tx1"/>
                  </a:solidFill>
                  <a:latin typeface="Arial" panose="020B0604020202020204" pitchFamily="34" charset="0"/>
                  <a:ea typeface="ＭＳ Ｐゴシック" pitchFamily="1" charset="-128"/>
                </a:defRPr>
              </a:lvl2pPr>
              <a:lvl3pPr marL="1143000" indent="-228600">
                <a:defRPr sz="2400">
                  <a:solidFill>
                    <a:schemeClr val="tx1"/>
                  </a:solidFill>
                  <a:latin typeface="Arial" panose="020B0604020202020204" pitchFamily="34" charset="0"/>
                  <a:ea typeface="ＭＳ Ｐゴシック" pitchFamily="1" charset="-128"/>
                </a:defRPr>
              </a:lvl3pPr>
              <a:lvl4pPr marL="1600200" indent="-228600">
                <a:defRPr sz="2400">
                  <a:solidFill>
                    <a:schemeClr val="tx1"/>
                  </a:solidFill>
                  <a:latin typeface="Arial" panose="020B0604020202020204" pitchFamily="34" charset="0"/>
                  <a:ea typeface="ＭＳ Ｐゴシック" pitchFamily="1" charset="-128"/>
                </a:defRPr>
              </a:lvl4pPr>
              <a:lvl5pPr marL="2057400" indent="-228600">
                <a:defRPr sz="2400">
                  <a:solidFill>
                    <a:schemeClr val="tx1"/>
                  </a:solidFill>
                  <a:latin typeface="Arial" panose="020B0604020202020204"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9pPr>
            </a:lstStyle>
            <a:p>
              <a:r>
                <a:rPr lang="en-US" altLang="en-US">
                  <a:solidFill>
                    <a:srgbClr val="CC00CC"/>
                  </a:solidFill>
                  <a:cs typeface="Arial" panose="020B0604020202020204" pitchFamily="34" charset="0"/>
                </a:rPr>
                <a:t>6 base cutter</a:t>
              </a:r>
            </a:p>
          </p:txBody>
        </p:sp>
        <p:sp>
          <p:nvSpPr>
            <p:cNvPr id="10" name="Text Box 7"/>
            <p:cNvSpPr txBox="1">
              <a:spLocks noChangeArrowheads="1"/>
            </p:cNvSpPr>
            <p:nvPr/>
          </p:nvSpPr>
          <p:spPr bwMode="auto">
            <a:xfrm>
              <a:off x="2571" y="2112"/>
              <a:ext cx="234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itchFamily="1" charset="-128"/>
                </a:defRPr>
              </a:lvl1pPr>
              <a:lvl2pPr marL="742950" indent="-285750">
                <a:defRPr sz="2400">
                  <a:solidFill>
                    <a:schemeClr val="tx1"/>
                  </a:solidFill>
                  <a:latin typeface="Arial" panose="020B0604020202020204" pitchFamily="34" charset="0"/>
                  <a:ea typeface="ＭＳ Ｐゴシック" pitchFamily="1" charset="-128"/>
                </a:defRPr>
              </a:lvl2pPr>
              <a:lvl3pPr marL="1143000" indent="-228600">
                <a:defRPr sz="2400">
                  <a:solidFill>
                    <a:schemeClr val="tx1"/>
                  </a:solidFill>
                  <a:latin typeface="Arial" panose="020B0604020202020204" pitchFamily="34" charset="0"/>
                  <a:ea typeface="ＭＳ Ｐゴシック" pitchFamily="1" charset="-128"/>
                </a:defRPr>
              </a:lvl3pPr>
              <a:lvl4pPr marL="1600200" indent="-228600">
                <a:defRPr sz="2400">
                  <a:solidFill>
                    <a:schemeClr val="tx1"/>
                  </a:solidFill>
                  <a:latin typeface="Arial" panose="020B0604020202020204" pitchFamily="34" charset="0"/>
                  <a:ea typeface="ＭＳ Ｐゴシック" pitchFamily="1" charset="-128"/>
                </a:defRPr>
              </a:lvl4pPr>
              <a:lvl5pPr marL="2057400" indent="-228600">
                <a:defRPr sz="2400">
                  <a:solidFill>
                    <a:schemeClr val="tx1"/>
                  </a:solidFill>
                  <a:latin typeface="Arial" panose="020B0604020202020204"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9pPr>
            </a:lstStyle>
            <a:p>
              <a:r>
                <a:rPr lang="en-US" altLang="en-US">
                  <a:solidFill>
                    <a:srgbClr val="CC00CC"/>
                  </a:solidFill>
                  <a:cs typeface="Arial" panose="020B0604020202020204" pitchFamily="34" charset="0"/>
                </a:rPr>
                <a:t>(1/4)</a:t>
              </a:r>
              <a:r>
                <a:rPr lang="en-US" altLang="en-US" baseline="30000">
                  <a:solidFill>
                    <a:srgbClr val="CC00CC"/>
                  </a:solidFill>
                  <a:cs typeface="Arial" panose="020B0604020202020204" pitchFamily="34" charset="0"/>
                </a:rPr>
                <a:t>6</a:t>
              </a:r>
              <a:r>
                <a:rPr lang="en-US" altLang="en-US">
                  <a:solidFill>
                    <a:srgbClr val="CC00CC"/>
                  </a:solidFill>
                  <a:cs typeface="Arial" panose="020B0604020202020204" pitchFamily="34" charset="0"/>
                </a:rPr>
                <a:t> = 1 site in ~4000 bp</a:t>
              </a:r>
            </a:p>
          </p:txBody>
        </p:sp>
      </p:grpSp>
      <p:grpSp>
        <p:nvGrpSpPr>
          <p:cNvPr id="11" name="Group 8"/>
          <p:cNvGrpSpPr>
            <a:grpSpLocks/>
          </p:cNvGrpSpPr>
          <p:nvPr/>
        </p:nvGrpSpPr>
        <p:grpSpPr bwMode="auto">
          <a:xfrm>
            <a:off x="1344613" y="4419605"/>
            <a:ext cx="6037263" cy="461963"/>
            <a:chOff x="847" y="2784"/>
            <a:chExt cx="3803" cy="291"/>
          </a:xfrm>
        </p:grpSpPr>
        <p:sp>
          <p:nvSpPr>
            <p:cNvPr id="12" name="Text Box 9"/>
            <p:cNvSpPr txBox="1">
              <a:spLocks noChangeArrowheads="1"/>
            </p:cNvSpPr>
            <p:nvPr/>
          </p:nvSpPr>
          <p:spPr bwMode="auto">
            <a:xfrm>
              <a:off x="847" y="2784"/>
              <a:ext cx="123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itchFamily="1" charset="-128"/>
                </a:defRPr>
              </a:lvl1pPr>
              <a:lvl2pPr marL="742950" indent="-285750">
                <a:defRPr sz="2400">
                  <a:solidFill>
                    <a:schemeClr val="tx1"/>
                  </a:solidFill>
                  <a:latin typeface="Arial" panose="020B0604020202020204" pitchFamily="34" charset="0"/>
                  <a:ea typeface="ＭＳ Ｐゴシック" pitchFamily="1" charset="-128"/>
                </a:defRPr>
              </a:lvl2pPr>
              <a:lvl3pPr marL="1143000" indent="-228600">
                <a:defRPr sz="2400">
                  <a:solidFill>
                    <a:schemeClr val="tx1"/>
                  </a:solidFill>
                  <a:latin typeface="Arial" panose="020B0604020202020204" pitchFamily="34" charset="0"/>
                  <a:ea typeface="ＭＳ Ｐゴシック" pitchFamily="1" charset="-128"/>
                </a:defRPr>
              </a:lvl3pPr>
              <a:lvl4pPr marL="1600200" indent="-228600">
                <a:defRPr sz="2400">
                  <a:solidFill>
                    <a:schemeClr val="tx1"/>
                  </a:solidFill>
                  <a:latin typeface="Arial" panose="020B0604020202020204" pitchFamily="34" charset="0"/>
                  <a:ea typeface="ＭＳ Ｐゴシック" pitchFamily="1" charset="-128"/>
                </a:defRPr>
              </a:lvl4pPr>
              <a:lvl5pPr marL="2057400" indent="-228600">
                <a:defRPr sz="2400">
                  <a:solidFill>
                    <a:schemeClr val="tx1"/>
                  </a:solidFill>
                  <a:latin typeface="Arial" panose="020B0604020202020204"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9pPr>
            </a:lstStyle>
            <a:p>
              <a:r>
                <a:rPr lang="en-US" altLang="en-US">
                  <a:solidFill>
                    <a:srgbClr val="CC00CC"/>
                  </a:solidFill>
                  <a:cs typeface="Arial" panose="020B0604020202020204" pitchFamily="34" charset="0"/>
                </a:rPr>
                <a:t>4 base cutter</a:t>
              </a:r>
            </a:p>
          </p:txBody>
        </p:sp>
        <p:sp>
          <p:nvSpPr>
            <p:cNvPr id="13" name="Text Box 10"/>
            <p:cNvSpPr txBox="1">
              <a:spLocks noChangeArrowheads="1"/>
            </p:cNvSpPr>
            <p:nvPr/>
          </p:nvSpPr>
          <p:spPr bwMode="auto">
            <a:xfrm>
              <a:off x="2527" y="2784"/>
              <a:ext cx="212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itchFamily="1" charset="-128"/>
                </a:defRPr>
              </a:lvl1pPr>
              <a:lvl2pPr marL="742950" indent="-285750">
                <a:defRPr sz="2400">
                  <a:solidFill>
                    <a:schemeClr val="tx1"/>
                  </a:solidFill>
                  <a:latin typeface="Arial" panose="020B0604020202020204" pitchFamily="34" charset="0"/>
                  <a:ea typeface="ＭＳ Ｐゴシック" pitchFamily="1" charset="-128"/>
                </a:defRPr>
              </a:lvl2pPr>
              <a:lvl3pPr marL="1143000" indent="-228600">
                <a:defRPr sz="2400">
                  <a:solidFill>
                    <a:schemeClr val="tx1"/>
                  </a:solidFill>
                  <a:latin typeface="Arial" panose="020B0604020202020204" pitchFamily="34" charset="0"/>
                  <a:ea typeface="ＭＳ Ｐゴシック" pitchFamily="1" charset="-128"/>
                </a:defRPr>
              </a:lvl3pPr>
              <a:lvl4pPr marL="1600200" indent="-228600">
                <a:defRPr sz="2400">
                  <a:solidFill>
                    <a:schemeClr val="tx1"/>
                  </a:solidFill>
                  <a:latin typeface="Arial" panose="020B0604020202020204" pitchFamily="34" charset="0"/>
                  <a:ea typeface="ＭＳ Ｐゴシック" pitchFamily="1" charset="-128"/>
                </a:defRPr>
              </a:lvl4pPr>
              <a:lvl5pPr marL="2057400" indent="-228600">
                <a:defRPr sz="2400">
                  <a:solidFill>
                    <a:schemeClr val="tx1"/>
                  </a:solidFill>
                  <a:latin typeface="Arial" panose="020B0604020202020204" pitchFamily="34" charset="0"/>
                  <a:ea typeface="ＭＳ Ｐゴシック" pitchFamily="1"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itchFamily="1" charset="-128"/>
                </a:defRPr>
              </a:lvl9pPr>
            </a:lstStyle>
            <a:p>
              <a:r>
                <a:rPr lang="en-US" altLang="en-US">
                  <a:solidFill>
                    <a:srgbClr val="CC00CC"/>
                  </a:solidFill>
                  <a:cs typeface="Arial" panose="020B0604020202020204" pitchFamily="34" charset="0"/>
                </a:rPr>
                <a:t>(1/4)</a:t>
              </a:r>
              <a:r>
                <a:rPr lang="en-US" altLang="en-US" baseline="30000">
                  <a:solidFill>
                    <a:srgbClr val="CC00CC"/>
                  </a:solidFill>
                  <a:cs typeface="Arial" panose="020B0604020202020204" pitchFamily="34" charset="0"/>
                </a:rPr>
                <a:t>4</a:t>
              </a:r>
              <a:r>
                <a:rPr lang="en-US" altLang="en-US">
                  <a:solidFill>
                    <a:srgbClr val="CC00CC"/>
                  </a:solidFill>
                  <a:cs typeface="Arial" panose="020B0604020202020204" pitchFamily="34" charset="0"/>
                </a:rPr>
                <a:t> = 1 site in 256 bp</a:t>
              </a:r>
            </a:p>
          </p:txBody>
        </p:sp>
      </p:grpSp>
    </p:spTree>
    <p:extLst>
      <p:ext uri="{BB962C8B-B14F-4D97-AF65-F5344CB8AC3E}">
        <p14:creationId xmlns:p14="http://schemas.microsoft.com/office/powerpoint/2010/main" val="157878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560388" y="427038"/>
            <a:ext cx="7239000" cy="517525"/>
          </a:xfrm>
        </p:spPr>
        <p:txBody>
          <a:bodyPr>
            <a:normAutofit fontScale="90000"/>
          </a:bodyPr>
          <a:lstStyle/>
          <a:p>
            <a:pPr eaLnBrk="1" hangingPunct="1"/>
            <a:r>
              <a:rPr lang="en-US" altLang="en-US" sz="3200" b="1" smtClean="0">
                <a:solidFill>
                  <a:srgbClr val="0070C0"/>
                </a:solidFill>
                <a:latin typeface="Arial" panose="020B0604020202020204" pitchFamily="34" charset="0"/>
                <a:cs typeface="Arial" panose="020B0604020202020204" pitchFamily="34" charset="0"/>
              </a:rPr>
              <a:t>Tools for Genetic engineering  </a:t>
            </a:r>
            <a:br>
              <a:rPr lang="en-US" altLang="en-US" sz="3200" b="1" smtClean="0">
                <a:solidFill>
                  <a:srgbClr val="0070C0"/>
                </a:solidFill>
                <a:latin typeface="Arial" panose="020B0604020202020204" pitchFamily="34" charset="0"/>
                <a:cs typeface="Arial" panose="020B0604020202020204" pitchFamily="34" charset="0"/>
              </a:rPr>
            </a:br>
            <a:r>
              <a:rPr lang="en-US" altLang="en-US" sz="3200" b="1" smtClean="0">
                <a:solidFill>
                  <a:srgbClr val="FF0000"/>
                </a:solidFill>
                <a:latin typeface="Arial" panose="020B0604020202020204" pitchFamily="34" charset="0"/>
                <a:cs typeface="Arial" panose="020B0604020202020204" pitchFamily="34" charset="0"/>
              </a:rPr>
              <a:t>2. Ligase</a:t>
            </a:r>
          </a:p>
        </p:txBody>
      </p:sp>
      <p:sp>
        <p:nvSpPr>
          <p:cNvPr id="13315" name="Rectangle 3"/>
          <p:cNvSpPr>
            <a:spLocks noGrp="1" noChangeArrowheads="1"/>
          </p:cNvSpPr>
          <p:nvPr>
            <p:ph type="body" sz="half" idx="1"/>
          </p:nvPr>
        </p:nvSpPr>
        <p:spPr>
          <a:xfrm>
            <a:off x="222250" y="1400175"/>
            <a:ext cx="8697913" cy="4525963"/>
          </a:xfrm>
        </p:spPr>
        <p:txBody>
          <a:bodyPr/>
          <a:lstStyle/>
          <a:p>
            <a:pPr eaLnBrk="1" hangingPunct="1"/>
            <a:r>
              <a:rPr lang="en-US" altLang="en-US" sz="2400" b="1" smtClean="0">
                <a:latin typeface="Arial" panose="020B0604020202020204" pitchFamily="34" charset="0"/>
                <a:cs typeface="Arial" panose="020B0604020202020204" pitchFamily="34" charset="0"/>
              </a:rPr>
              <a:t>DNA ligase</a:t>
            </a:r>
            <a:r>
              <a:rPr lang="en-US" altLang="en-US" sz="2400" smtClean="0">
                <a:latin typeface="Arial" panose="020B0604020202020204" pitchFamily="34" charset="0"/>
                <a:cs typeface="Arial" panose="020B0604020202020204" pitchFamily="34" charset="0"/>
              </a:rPr>
              <a:t> is a enzyme that can link together DNA strands that have double-strand breaks (a break in both complementary strands of DNA). </a:t>
            </a:r>
          </a:p>
          <a:p>
            <a:pPr lvl="1" eaLnBrk="1" hangingPunct="1"/>
            <a:r>
              <a:rPr lang="en-US" altLang="en-US" sz="2000" smtClean="0">
                <a:latin typeface="Arial" panose="020B0604020202020204" pitchFamily="34" charset="0"/>
                <a:cs typeface="Arial" panose="020B0604020202020204" pitchFamily="34" charset="0"/>
              </a:rPr>
              <a:t>Naturally DNA ligase has applications in both </a:t>
            </a:r>
            <a:r>
              <a:rPr lang="en-US" altLang="en-US" sz="2000" b="1" smtClean="0">
                <a:latin typeface="Arial" panose="020B0604020202020204" pitchFamily="34" charset="0"/>
                <a:cs typeface="Arial" panose="020B0604020202020204" pitchFamily="34" charset="0"/>
              </a:rPr>
              <a:t>DNA replication </a:t>
            </a:r>
            <a:r>
              <a:rPr lang="en-US" altLang="en-US" sz="2000" smtClean="0">
                <a:latin typeface="Arial" panose="020B0604020202020204" pitchFamily="34" charset="0"/>
                <a:cs typeface="Arial" panose="020B0604020202020204" pitchFamily="34" charset="0"/>
              </a:rPr>
              <a:t>and</a:t>
            </a:r>
            <a:r>
              <a:rPr lang="en-US" altLang="en-US" sz="2000" b="1" smtClean="0">
                <a:latin typeface="Arial" panose="020B0604020202020204" pitchFamily="34" charset="0"/>
                <a:cs typeface="Arial" panose="020B0604020202020204" pitchFamily="34" charset="0"/>
              </a:rPr>
              <a:t> DNA repair</a:t>
            </a:r>
            <a:r>
              <a:rPr lang="en-US" altLang="en-US" sz="2000" smtClean="0">
                <a:latin typeface="Arial" panose="020B0604020202020204" pitchFamily="34" charset="0"/>
                <a:cs typeface="Arial" panose="020B0604020202020204" pitchFamily="34" charset="0"/>
              </a:rPr>
              <a:t> </a:t>
            </a:r>
            <a:r>
              <a:rPr lang="en-US" altLang="en-US" sz="2000" b="1" smtClean="0">
                <a:latin typeface="Arial" panose="020B0604020202020204" pitchFamily="34" charset="0"/>
                <a:cs typeface="Arial" panose="020B0604020202020204" pitchFamily="34" charset="0"/>
              </a:rPr>
              <a:t>.</a:t>
            </a:r>
          </a:p>
          <a:p>
            <a:pPr lvl="1" eaLnBrk="1" hangingPunct="1"/>
            <a:r>
              <a:rPr lang="en-US" altLang="en-US" sz="2000" smtClean="0">
                <a:latin typeface="Arial" panose="020B0604020202020204" pitchFamily="34" charset="0"/>
                <a:cs typeface="Arial" panose="020B0604020202020204" pitchFamily="34" charset="0"/>
              </a:rPr>
              <a:t>Needs ATP</a:t>
            </a:r>
            <a:r>
              <a:rPr lang="en-US" altLang="en-US" sz="2000" b="1" smtClean="0">
                <a:latin typeface="Arial" panose="020B0604020202020204" pitchFamily="34" charset="0"/>
                <a:cs typeface="Arial" panose="020B0604020202020204" pitchFamily="34" charset="0"/>
              </a:rPr>
              <a:t> </a:t>
            </a:r>
          </a:p>
          <a:p>
            <a:pPr eaLnBrk="1" hangingPunct="1"/>
            <a:r>
              <a:rPr lang="en-US" altLang="en-US" sz="2400" smtClean="0">
                <a:latin typeface="Arial" panose="020B0604020202020204" pitchFamily="34" charset="0"/>
                <a:cs typeface="Arial" panose="020B0604020202020204" pitchFamily="34" charset="0"/>
              </a:rPr>
              <a:t>DNA ligase has extensive use in molecular biology laboratories for </a:t>
            </a:r>
            <a:r>
              <a:rPr lang="en-US" altLang="en-US" sz="2400" b="1" smtClean="0">
                <a:latin typeface="Arial" panose="020B0604020202020204" pitchFamily="34" charset="0"/>
                <a:cs typeface="Arial" panose="020B0604020202020204" pitchFamily="34" charset="0"/>
              </a:rPr>
              <a:t>genetic recombination  experiments</a:t>
            </a:r>
            <a:r>
              <a:rPr lang="en-US" altLang="en-US" sz="2800" b="1" smtClean="0">
                <a:latin typeface="Arial" panose="020B0604020202020204" pitchFamily="34" charset="0"/>
                <a:cs typeface="Arial" panose="020B0604020202020204" pitchFamily="34" charset="0"/>
              </a:rPr>
              <a:t> </a:t>
            </a:r>
          </a:p>
        </p:txBody>
      </p:sp>
      <p:pic>
        <p:nvPicPr>
          <p:cNvPr id="13316" name="Picture 4" descr="Ligation_svg"/>
          <p:cNvPicPr>
            <a:picLocks noChangeAspect="1" noChangeArrowheads="1"/>
          </p:cNvPicPr>
          <p:nvPr/>
        </p:nvPicPr>
        <p:blipFill>
          <a:blip r:embed="rId2"/>
          <a:srcRect/>
          <a:stretch>
            <a:fillRect/>
          </a:stretch>
        </p:blipFill>
        <p:spPr bwMode="auto">
          <a:xfrm>
            <a:off x="1570038" y="4678363"/>
            <a:ext cx="4371975" cy="1903412"/>
          </a:xfrm>
          <a:prstGeom prst="rect">
            <a:avLst/>
          </a:prstGeom>
          <a:noFill/>
          <a:ln w="9525">
            <a:noFill/>
            <a:miter lim="800000"/>
            <a:headEnd/>
            <a:tailEnd/>
          </a:ln>
        </p:spPr>
      </p:pic>
      <p:sp>
        <p:nvSpPr>
          <p:cNvPr id="13317" name="Text Box 5"/>
          <p:cNvSpPr txBox="1">
            <a:spLocks noChangeArrowheads="1"/>
          </p:cNvSpPr>
          <p:nvPr/>
        </p:nvSpPr>
        <p:spPr bwMode="auto">
          <a:xfrm>
            <a:off x="298450" y="5257800"/>
            <a:ext cx="728663" cy="396875"/>
          </a:xfrm>
          <a:prstGeom prst="rect">
            <a:avLst/>
          </a:prstGeom>
          <a:noFill/>
          <a:ln w="9525">
            <a:noFill/>
            <a:miter lim="800000"/>
            <a:headEnd/>
            <a:tailEnd/>
          </a:ln>
          <a:effectLst/>
        </p:spPr>
        <p:txBody>
          <a:bodyPr wrap="none">
            <a:spAutoFit/>
          </a:bodyPr>
          <a:lstStyle/>
          <a:p>
            <a:pPr eaLnBrk="1" hangingPunct="1"/>
            <a:r>
              <a:rPr lang="en-US" altLang="en-US" sz="2000">
                <a:latin typeface="Arial" panose="020B0604020202020204" pitchFamily="34" charset="0"/>
                <a:cs typeface="Arial" panose="020B0604020202020204" pitchFamily="34" charset="0"/>
              </a:rPr>
              <a:t>ATP </a:t>
            </a:r>
          </a:p>
        </p:txBody>
      </p:sp>
      <p:sp>
        <p:nvSpPr>
          <p:cNvPr id="13318" name="Line 6"/>
          <p:cNvSpPr>
            <a:spLocks noChangeShapeType="1"/>
          </p:cNvSpPr>
          <p:nvPr/>
        </p:nvSpPr>
        <p:spPr bwMode="auto">
          <a:xfrm flipV="1">
            <a:off x="1185863" y="5459413"/>
            <a:ext cx="687387" cy="11112"/>
          </a:xfrm>
          <a:prstGeom prst="line">
            <a:avLst/>
          </a:prstGeom>
          <a:noFill/>
          <a:ln w="9525">
            <a:solidFill>
              <a:schemeClr val="tx1"/>
            </a:solidFill>
            <a:round/>
            <a:headEnd/>
            <a:tailEnd type="triangle" w="med" len="med"/>
          </a:ln>
          <a:effectLst/>
        </p:spPr>
        <p:txBody>
          <a:bodyPr wrap="none"/>
          <a:lstStyle/>
          <a:p>
            <a:endParaRPr lang="en-US">
              <a:latin typeface="Arial" panose="020B0604020202020204" pitchFamily="34" charset="0"/>
              <a:cs typeface="Arial" panose="020B0604020202020204" pitchFamily="34" charset="0"/>
            </a:endParaRPr>
          </a:p>
        </p:txBody>
      </p:sp>
      <p:pic>
        <p:nvPicPr>
          <p:cNvPr id="13319" name="Picture 8" descr="glue"/>
          <p:cNvPicPr>
            <a:picLocks noGrp="1" noChangeAspect="1" noChangeArrowheads="1"/>
          </p:cNvPicPr>
          <p:nvPr>
            <p:ph sz="half" idx="2"/>
          </p:nvPr>
        </p:nvPicPr>
        <p:blipFill>
          <a:blip r:embed="rId3"/>
          <a:srcRect/>
          <a:stretch>
            <a:fillRect/>
          </a:stretch>
        </p:blipFill>
        <p:spPr>
          <a:xfrm>
            <a:off x="6792913" y="4983163"/>
            <a:ext cx="739775" cy="1343025"/>
          </a:xfrm>
          <a:noFill/>
        </p:spPr>
      </p:pic>
    </p:spTree>
    <p:extLst>
      <p:ext uri="{BB962C8B-B14F-4D97-AF65-F5344CB8AC3E}">
        <p14:creationId xmlns:p14="http://schemas.microsoft.com/office/powerpoint/2010/main" val="13470000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0" y="-44450"/>
            <a:ext cx="8229600" cy="1077913"/>
          </a:xfrm>
        </p:spPr>
        <p:txBody>
          <a:bodyPr>
            <a:spAutoFit/>
          </a:bodyPr>
          <a:lstStyle/>
          <a:p>
            <a:pPr eaLnBrk="1" hangingPunct="1"/>
            <a:r>
              <a:rPr lang="en-US" altLang="en-US" sz="3200" b="1" dirty="0" smtClean="0">
                <a:solidFill>
                  <a:srgbClr val="0070C0"/>
                </a:solidFill>
                <a:latin typeface="Arial" panose="020B0604020202020204" pitchFamily="34" charset="0"/>
                <a:cs typeface="Arial" panose="020B0604020202020204" pitchFamily="34" charset="0"/>
              </a:rPr>
              <a:t>Tools for Genetic engineering </a:t>
            </a:r>
            <a:br>
              <a:rPr lang="en-US" altLang="en-US" sz="3200" b="1" dirty="0" smtClean="0">
                <a:solidFill>
                  <a:srgbClr val="0070C0"/>
                </a:solidFill>
                <a:latin typeface="Arial" panose="020B0604020202020204" pitchFamily="34" charset="0"/>
                <a:cs typeface="Arial" panose="020B0604020202020204" pitchFamily="34" charset="0"/>
              </a:rPr>
            </a:br>
            <a:r>
              <a:rPr lang="en-US" altLang="en-US" sz="3200" b="1" dirty="0" smtClean="0">
                <a:solidFill>
                  <a:srgbClr val="FF0000"/>
                </a:solidFill>
                <a:latin typeface="Arial" panose="020B0604020202020204" pitchFamily="34" charset="0"/>
                <a:cs typeface="Arial" panose="020B0604020202020204" pitchFamily="34" charset="0"/>
              </a:rPr>
              <a:t>3.  Plasmids</a:t>
            </a:r>
          </a:p>
        </p:txBody>
      </p:sp>
      <p:sp>
        <p:nvSpPr>
          <p:cNvPr id="11267" name="Rectangle 3"/>
          <p:cNvSpPr>
            <a:spLocks noGrp="1" noChangeArrowheads="1"/>
          </p:cNvSpPr>
          <p:nvPr>
            <p:ph type="body" sz="half" idx="1"/>
          </p:nvPr>
        </p:nvSpPr>
        <p:spPr>
          <a:xfrm>
            <a:off x="0" y="1066800"/>
            <a:ext cx="6400800" cy="5306068"/>
          </a:xfrm>
        </p:spPr>
        <p:txBody>
          <a:bodyPr wrap="square">
            <a:spAutoFit/>
          </a:bodyPr>
          <a:lstStyle/>
          <a:p>
            <a:pPr marL="0" indent="0" eaLnBrk="1" hangingPunct="1">
              <a:buNone/>
              <a:defRPr/>
            </a:pPr>
            <a:r>
              <a:rPr lang="en-US" sz="2200" b="1" u="sng" dirty="0" smtClean="0">
                <a:latin typeface="Arial" panose="020B0604020202020204" pitchFamily="34" charset="0"/>
                <a:cs typeface="Arial" panose="020B0604020202020204" pitchFamily="34" charset="0"/>
              </a:rPr>
              <a:t>Vectors</a:t>
            </a:r>
            <a:r>
              <a:rPr lang="en-US" sz="2200" dirty="0" smtClean="0">
                <a:latin typeface="Arial" panose="020B0604020202020204" pitchFamily="34" charset="0"/>
                <a:cs typeface="Arial" panose="020B0604020202020204" pitchFamily="34" charset="0"/>
              </a:rPr>
              <a:t> - </a:t>
            </a:r>
            <a:r>
              <a:rPr lang="en-US" sz="2200" b="1" dirty="0">
                <a:latin typeface="Arial" panose="020B0604020202020204" pitchFamily="34" charset="0"/>
                <a:cs typeface="Arial" panose="020B0604020202020204" pitchFamily="34" charset="0"/>
              </a:rPr>
              <a:t>S</a:t>
            </a:r>
            <a:r>
              <a:rPr lang="en-US" sz="2200" b="1" dirty="0" smtClean="0">
                <a:latin typeface="Arial" panose="020B0604020202020204" pitchFamily="34" charset="0"/>
                <a:cs typeface="Arial" panose="020B0604020202020204" pitchFamily="34" charset="0"/>
              </a:rPr>
              <a:t>mall pieces of  circular DNA used for 	   cloning </a:t>
            </a:r>
          </a:p>
          <a:p>
            <a:pPr eaLnBrk="1" hangingPunct="1">
              <a:defRPr/>
            </a:pPr>
            <a:endParaRPr lang="en-US" sz="2200" b="1" u="sng" dirty="0">
              <a:latin typeface="Arial" panose="020B0604020202020204" pitchFamily="34" charset="0"/>
              <a:cs typeface="Arial" panose="020B0604020202020204" pitchFamily="34" charset="0"/>
            </a:endParaRPr>
          </a:p>
          <a:p>
            <a:pPr marL="0" indent="0" eaLnBrk="1" hangingPunct="1">
              <a:buNone/>
              <a:defRPr/>
            </a:pPr>
            <a:r>
              <a:rPr lang="en-US" sz="2200" b="1" u="sng" dirty="0" smtClean="0">
                <a:latin typeface="Arial" panose="020B0604020202020204" pitchFamily="34" charset="0"/>
                <a:cs typeface="Arial" panose="020B0604020202020204" pitchFamily="34" charset="0"/>
              </a:rPr>
              <a:t>Requirements of the Vector</a:t>
            </a:r>
            <a:r>
              <a:rPr lang="en-US" sz="2200" u="sng" dirty="0" smtClean="0">
                <a:latin typeface="Arial" panose="020B0604020202020204" pitchFamily="34" charset="0"/>
                <a:cs typeface="Arial" panose="020B0604020202020204" pitchFamily="34" charset="0"/>
              </a:rPr>
              <a:t> </a:t>
            </a:r>
          </a:p>
          <a:p>
            <a:pPr marL="457200" lvl="1" indent="0" eaLnBrk="1" hangingPunct="1">
              <a:buFontTx/>
              <a:buNone/>
              <a:defRPr/>
            </a:pPr>
            <a:r>
              <a:rPr lang="en-US" sz="2200" b="1" dirty="0" smtClean="0">
                <a:solidFill>
                  <a:srgbClr val="FF0000"/>
                </a:solidFill>
                <a:latin typeface="Arial" panose="020B0604020202020204" pitchFamily="34" charset="0"/>
                <a:cs typeface="Arial" panose="020B0604020202020204" pitchFamily="34" charset="0"/>
              </a:rPr>
              <a:t>1. Self-replication </a:t>
            </a:r>
            <a:r>
              <a:rPr lang="en-US" sz="2200" b="1" dirty="0" smtClean="0">
                <a:latin typeface="Arial" panose="020B0604020202020204" pitchFamily="34" charset="0"/>
                <a:cs typeface="Arial" panose="020B0604020202020204" pitchFamily="34" charset="0"/>
              </a:rPr>
              <a:t>- </a:t>
            </a:r>
            <a:r>
              <a:rPr lang="en-US" sz="2200" dirty="0" smtClean="0">
                <a:latin typeface="Arial" panose="020B0604020202020204" pitchFamily="34" charset="0"/>
                <a:cs typeface="Arial" panose="020B0604020202020204" pitchFamily="34" charset="0"/>
              </a:rPr>
              <a:t>able to replicate in the host (independent origin of  replication)</a:t>
            </a:r>
          </a:p>
          <a:p>
            <a:pPr marL="457200" lvl="1" indent="0" eaLnBrk="1" hangingPunct="1">
              <a:buFontTx/>
              <a:buNone/>
              <a:defRPr/>
            </a:pPr>
            <a:r>
              <a:rPr lang="en-US" sz="2200" b="1" dirty="0" smtClean="0">
                <a:solidFill>
                  <a:srgbClr val="FF0000"/>
                </a:solidFill>
                <a:latin typeface="Arial" panose="020B0604020202020204" pitchFamily="34" charset="0"/>
                <a:cs typeface="Arial" panose="020B0604020202020204" pitchFamily="34" charset="0"/>
              </a:rPr>
              <a:t>2. Cloning site -</a:t>
            </a:r>
            <a:r>
              <a:rPr lang="en-US" sz="2200" dirty="0" smtClean="0">
                <a:latin typeface="Arial" panose="020B0604020202020204" pitchFamily="34" charset="0"/>
                <a:cs typeface="Arial" panose="020B0604020202020204" pitchFamily="34" charset="0"/>
              </a:rPr>
              <a:t>(region containing multiple restriction sites)</a:t>
            </a:r>
          </a:p>
          <a:p>
            <a:pPr marL="457200" lvl="1" indent="0" eaLnBrk="1" hangingPunct="1">
              <a:buFontTx/>
              <a:buNone/>
              <a:defRPr/>
            </a:pPr>
            <a:r>
              <a:rPr lang="en-US" sz="2200" b="1" dirty="0" smtClean="0">
                <a:solidFill>
                  <a:srgbClr val="FF0000"/>
                </a:solidFill>
                <a:latin typeface="Arial" panose="020B0604020202020204" pitchFamily="34" charset="0"/>
                <a:cs typeface="Arial" panose="020B0604020202020204" pitchFamily="34" charset="0"/>
              </a:rPr>
              <a:t>3. Promoter </a:t>
            </a:r>
            <a:r>
              <a:rPr lang="en-US" sz="2200" b="1" dirty="0" smtClean="0">
                <a:latin typeface="Arial" panose="020B0604020202020204" pitchFamily="34" charset="0"/>
                <a:cs typeface="Arial" panose="020B0604020202020204" pitchFamily="34" charset="0"/>
              </a:rPr>
              <a:t>(</a:t>
            </a:r>
            <a:r>
              <a:rPr lang="en-US" sz="2200" dirty="0" smtClean="0">
                <a:latin typeface="Arial" panose="020B0604020202020204" pitchFamily="34" charset="0"/>
                <a:cs typeface="Arial" panose="020B0604020202020204" pitchFamily="34" charset="0"/>
              </a:rPr>
              <a:t>and operator) - </a:t>
            </a:r>
            <a:r>
              <a:rPr lang="en-US" sz="2200" b="1" dirty="0" smtClean="0">
                <a:solidFill>
                  <a:srgbClr val="FF6666"/>
                </a:solidFill>
                <a:latin typeface="Arial" panose="020B0604020202020204" pitchFamily="34" charset="0"/>
                <a:cs typeface="Arial" panose="020B0604020202020204" pitchFamily="34" charset="0"/>
              </a:rPr>
              <a:t> </a:t>
            </a:r>
            <a:r>
              <a:rPr lang="en-US" sz="2200" dirty="0" smtClean="0">
                <a:latin typeface="Arial" panose="020B0604020202020204" pitchFamily="34" charset="0"/>
                <a:cs typeface="Arial" panose="020B0604020202020204" pitchFamily="34" charset="0"/>
              </a:rPr>
              <a:t>to support the expression of insert DNA (i.e. gene of interest) in the host.</a:t>
            </a:r>
            <a:endParaRPr lang="en-US" sz="2200" b="1" dirty="0" smtClean="0">
              <a:solidFill>
                <a:srgbClr val="FF6666"/>
              </a:solidFill>
              <a:latin typeface="Arial" panose="020B0604020202020204" pitchFamily="34" charset="0"/>
              <a:cs typeface="Arial" panose="020B0604020202020204" pitchFamily="34" charset="0"/>
            </a:endParaRPr>
          </a:p>
          <a:p>
            <a:pPr marL="457200" lvl="1" indent="0" eaLnBrk="1" hangingPunct="1">
              <a:buFontTx/>
              <a:buNone/>
              <a:defRPr/>
            </a:pPr>
            <a:r>
              <a:rPr lang="en-US" sz="2200" b="1" dirty="0" smtClean="0">
                <a:solidFill>
                  <a:srgbClr val="FF0000"/>
                </a:solidFill>
                <a:latin typeface="Arial" panose="020B0604020202020204" pitchFamily="34" charset="0"/>
                <a:cs typeface="Arial" panose="020B0604020202020204" pitchFamily="34" charset="0"/>
              </a:rPr>
              <a:t>4. Selectable marker – </a:t>
            </a:r>
            <a:r>
              <a:rPr lang="en-US" sz="2200" dirty="0" smtClean="0">
                <a:latin typeface="Arial" panose="020B0604020202020204" pitchFamily="34" charset="0"/>
                <a:cs typeface="Arial" panose="020B0604020202020204" pitchFamily="34" charset="0"/>
              </a:rPr>
              <a:t>antibiotic resistance (Ampicillin resistant)</a:t>
            </a:r>
            <a:endParaRPr lang="en-US" sz="2200" b="1" dirty="0" smtClean="0">
              <a:solidFill>
                <a:srgbClr val="FF0000"/>
              </a:solidFill>
              <a:latin typeface="Arial" panose="020B0604020202020204" pitchFamily="34" charset="0"/>
              <a:cs typeface="Arial" panose="020B0604020202020204" pitchFamily="34" charset="0"/>
            </a:endParaRPr>
          </a:p>
          <a:p>
            <a:pPr marL="457200" lvl="1" indent="0" eaLnBrk="1" hangingPunct="1">
              <a:buFontTx/>
              <a:buNone/>
              <a:defRPr/>
            </a:pPr>
            <a:r>
              <a:rPr lang="en-US" sz="2200" b="1" dirty="0" smtClean="0">
                <a:solidFill>
                  <a:srgbClr val="FF0000"/>
                </a:solidFill>
                <a:latin typeface="Arial" panose="020B0604020202020204" pitchFamily="34" charset="0"/>
                <a:cs typeface="Arial" panose="020B0604020202020204" pitchFamily="34" charset="0"/>
              </a:rPr>
              <a:t>5. Proper size- for easy handling</a:t>
            </a:r>
          </a:p>
        </p:txBody>
      </p:sp>
      <p:pic>
        <p:nvPicPr>
          <p:cNvPr id="14340" name="Picture 4" descr="figure_09_03_labeled"/>
          <p:cNvPicPr>
            <a:picLocks noGrp="1" noChangeAspect="1" noChangeArrowheads="1"/>
          </p:cNvPicPr>
          <p:nvPr>
            <p:ph sz="quarter" idx="2"/>
          </p:nvPr>
        </p:nvPicPr>
        <p:blipFill>
          <a:blip r:embed="rId2"/>
          <a:srcRect b="2411"/>
          <a:stretch>
            <a:fillRect/>
          </a:stretch>
        </p:blipFill>
        <p:spPr>
          <a:xfrm>
            <a:off x="5867400" y="1203163"/>
            <a:ext cx="3200400" cy="2378237"/>
          </a:xfrm>
          <a:noFill/>
        </p:spPr>
      </p:pic>
    </p:spTree>
    <p:extLst>
      <p:ext uri="{BB962C8B-B14F-4D97-AF65-F5344CB8AC3E}">
        <p14:creationId xmlns:p14="http://schemas.microsoft.com/office/powerpoint/2010/main" val="3686249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371600" y="1600200"/>
            <a:ext cx="9144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 name="Straight Connector 3"/>
          <p:cNvCxnSpPr/>
          <p:nvPr/>
        </p:nvCxnSpPr>
        <p:spPr>
          <a:xfrm>
            <a:off x="4648200" y="1143000"/>
            <a:ext cx="1188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724400" y="1219200"/>
            <a:ext cx="10668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Oval 5"/>
          <p:cNvSpPr>
            <a:spLocks noChangeAspect="1"/>
          </p:cNvSpPr>
          <p:nvPr/>
        </p:nvSpPr>
        <p:spPr>
          <a:xfrm>
            <a:off x="1288800" y="1517400"/>
            <a:ext cx="1080000" cy="10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Connector 7"/>
          <p:cNvCxnSpPr/>
          <p:nvPr/>
        </p:nvCxnSpPr>
        <p:spPr>
          <a:xfrm flipH="1">
            <a:off x="2209800" y="1676400"/>
            <a:ext cx="76200" cy="762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2209800" y="1835400"/>
            <a:ext cx="76200" cy="762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048000" y="1981200"/>
            <a:ext cx="2209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971800" y="2057400"/>
            <a:ext cx="234000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2826000" y="2521200"/>
            <a:ext cx="9144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a:spLocks noChangeAspect="1"/>
          </p:cNvSpPr>
          <p:nvPr/>
        </p:nvSpPr>
        <p:spPr>
          <a:xfrm>
            <a:off x="2743200" y="2438400"/>
            <a:ext cx="1080000" cy="10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p:nvSpPr>
        <p:spPr>
          <a:xfrm>
            <a:off x="4267200" y="2521200"/>
            <a:ext cx="914400" cy="914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p:cNvSpPr>
            <a:spLocks noChangeAspect="1"/>
          </p:cNvSpPr>
          <p:nvPr/>
        </p:nvSpPr>
        <p:spPr>
          <a:xfrm>
            <a:off x="4184400" y="2438400"/>
            <a:ext cx="1080000" cy="1080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Freeform 20"/>
          <p:cNvSpPr/>
          <p:nvPr/>
        </p:nvSpPr>
        <p:spPr>
          <a:xfrm>
            <a:off x="5021826" y="2639961"/>
            <a:ext cx="148022" cy="272845"/>
          </a:xfrm>
          <a:custGeom>
            <a:avLst/>
            <a:gdLst>
              <a:gd name="connsiteX0" fmla="*/ 0 w 148022"/>
              <a:gd name="connsiteY0" fmla="*/ 0 h 272845"/>
              <a:gd name="connsiteX1" fmla="*/ 36871 w 148022"/>
              <a:gd name="connsiteY1" fmla="*/ 29497 h 272845"/>
              <a:gd name="connsiteX2" fmla="*/ 44245 w 148022"/>
              <a:gd name="connsiteY2" fmla="*/ 51620 h 272845"/>
              <a:gd name="connsiteX3" fmla="*/ 58993 w 148022"/>
              <a:gd name="connsiteY3" fmla="*/ 73742 h 272845"/>
              <a:gd name="connsiteX4" fmla="*/ 95864 w 148022"/>
              <a:gd name="connsiteY4" fmla="*/ 110613 h 272845"/>
              <a:gd name="connsiteX5" fmla="*/ 103239 w 148022"/>
              <a:gd name="connsiteY5" fmla="*/ 132736 h 272845"/>
              <a:gd name="connsiteX6" fmla="*/ 125361 w 148022"/>
              <a:gd name="connsiteY6" fmla="*/ 147484 h 272845"/>
              <a:gd name="connsiteX7" fmla="*/ 132735 w 148022"/>
              <a:gd name="connsiteY7" fmla="*/ 199104 h 272845"/>
              <a:gd name="connsiteX8" fmla="*/ 140109 w 148022"/>
              <a:gd name="connsiteY8" fmla="*/ 228600 h 272845"/>
              <a:gd name="connsiteX9" fmla="*/ 147484 w 148022"/>
              <a:gd name="connsiteY9" fmla="*/ 250723 h 272845"/>
              <a:gd name="connsiteX10" fmla="*/ 147484 w 148022"/>
              <a:gd name="connsiteY10" fmla="*/ 272845 h 27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022" h="272845">
                <a:moveTo>
                  <a:pt x="0" y="0"/>
                </a:moveTo>
                <a:cubicBezTo>
                  <a:pt x="12290" y="9832"/>
                  <a:pt x="26628" y="17547"/>
                  <a:pt x="36871" y="29497"/>
                </a:cubicBezTo>
                <a:cubicBezTo>
                  <a:pt x="41930" y="35399"/>
                  <a:pt x="40769" y="44667"/>
                  <a:pt x="44245" y="51620"/>
                </a:cubicBezTo>
                <a:cubicBezTo>
                  <a:pt x="48208" y="59547"/>
                  <a:pt x="53157" y="67072"/>
                  <a:pt x="58993" y="73742"/>
                </a:cubicBezTo>
                <a:cubicBezTo>
                  <a:pt x="70439" y="86823"/>
                  <a:pt x="95864" y="110613"/>
                  <a:pt x="95864" y="110613"/>
                </a:cubicBezTo>
                <a:cubicBezTo>
                  <a:pt x="98322" y="117987"/>
                  <a:pt x="98383" y="126666"/>
                  <a:pt x="103239" y="132736"/>
                </a:cubicBezTo>
                <a:cubicBezTo>
                  <a:pt x="108775" y="139656"/>
                  <a:pt x="121762" y="139385"/>
                  <a:pt x="125361" y="147484"/>
                </a:cubicBezTo>
                <a:cubicBezTo>
                  <a:pt x="132420" y="163367"/>
                  <a:pt x="129626" y="182003"/>
                  <a:pt x="132735" y="199104"/>
                </a:cubicBezTo>
                <a:cubicBezTo>
                  <a:pt x="134548" y="209075"/>
                  <a:pt x="137325" y="218855"/>
                  <a:pt x="140109" y="228600"/>
                </a:cubicBezTo>
                <a:cubicBezTo>
                  <a:pt x="142245" y="236074"/>
                  <a:pt x="146206" y="243055"/>
                  <a:pt x="147484" y="250723"/>
                </a:cubicBezTo>
                <a:cubicBezTo>
                  <a:pt x="148696" y="257997"/>
                  <a:pt x="147484" y="265471"/>
                  <a:pt x="147484" y="272845"/>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Freeform 21"/>
          <p:cNvSpPr/>
          <p:nvPr/>
        </p:nvSpPr>
        <p:spPr>
          <a:xfrm>
            <a:off x="5091141" y="2594942"/>
            <a:ext cx="148022" cy="272845"/>
          </a:xfrm>
          <a:custGeom>
            <a:avLst/>
            <a:gdLst>
              <a:gd name="connsiteX0" fmla="*/ 0 w 148022"/>
              <a:gd name="connsiteY0" fmla="*/ 0 h 272845"/>
              <a:gd name="connsiteX1" fmla="*/ 36871 w 148022"/>
              <a:gd name="connsiteY1" fmla="*/ 29497 h 272845"/>
              <a:gd name="connsiteX2" fmla="*/ 44245 w 148022"/>
              <a:gd name="connsiteY2" fmla="*/ 51620 h 272845"/>
              <a:gd name="connsiteX3" fmla="*/ 58993 w 148022"/>
              <a:gd name="connsiteY3" fmla="*/ 73742 h 272845"/>
              <a:gd name="connsiteX4" fmla="*/ 95864 w 148022"/>
              <a:gd name="connsiteY4" fmla="*/ 110613 h 272845"/>
              <a:gd name="connsiteX5" fmla="*/ 103239 w 148022"/>
              <a:gd name="connsiteY5" fmla="*/ 132736 h 272845"/>
              <a:gd name="connsiteX6" fmla="*/ 125361 w 148022"/>
              <a:gd name="connsiteY6" fmla="*/ 147484 h 272845"/>
              <a:gd name="connsiteX7" fmla="*/ 132735 w 148022"/>
              <a:gd name="connsiteY7" fmla="*/ 199104 h 272845"/>
              <a:gd name="connsiteX8" fmla="*/ 140109 w 148022"/>
              <a:gd name="connsiteY8" fmla="*/ 228600 h 272845"/>
              <a:gd name="connsiteX9" fmla="*/ 147484 w 148022"/>
              <a:gd name="connsiteY9" fmla="*/ 250723 h 272845"/>
              <a:gd name="connsiteX10" fmla="*/ 147484 w 148022"/>
              <a:gd name="connsiteY10" fmla="*/ 272845 h 27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022" h="272845">
                <a:moveTo>
                  <a:pt x="0" y="0"/>
                </a:moveTo>
                <a:cubicBezTo>
                  <a:pt x="12290" y="9832"/>
                  <a:pt x="26628" y="17547"/>
                  <a:pt x="36871" y="29497"/>
                </a:cubicBezTo>
                <a:cubicBezTo>
                  <a:pt x="41930" y="35399"/>
                  <a:pt x="40769" y="44667"/>
                  <a:pt x="44245" y="51620"/>
                </a:cubicBezTo>
                <a:cubicBezTo>
                  <a:pt x="48208" y="59547"/>
                  <a:pt x="53157" y="67072"/>
                  <a:pt x="58993" y="73742"/>
                </a:cubicBezTo>
                <a:cubicBezTo>
                  <a:pt x="70439" y="86823"/>
                  <a:pt x="95864" y="110613"/>
                  <a:pt x="95864" y="110613"/>
                </a:cubicBezTo>
                <a:cubicBezTo>
                  <a:pt x="98322" y="117987"/>
                  <a:pt x="98383" y="126666"/>
                  <a:pt x="103239" y="132736"/>
                </a:cubicBezTo>
                <a:cubicBezTo>
                  <a:pt x="108775" y="139656"/>
                  <a:pt x="121762" y="139385"/>
                  <a:pt x="125361" y="147484"/>
                </a:cubicBezTo>
                <a:cubicBezTo>
                  <a:pt x="132420" y="163367"/>
                  <a:pt x="129626" y="182003"/>
                  <a:pt x="132735" y="199104"/>
                </a:cubicBezTo>
                <a:cubicBezTo>
                  <a:pt x="134548" y="209075"/>
                  <a:pt x="137325" y="218855"/>
                  <a:pt x="140109" y="228600"/>
                </a:cubicBezTo>
                <a:cubicBezTo>
                  <a:pt x="142245" y="236074"/>
                  <a:pt x="146206" y="243055"/>
                  <a:pt x="147484" y="250723"/>
                </a:cubicBezTo>
                <a:cubicBezTo>
                  <a:pt x="148696" y="257997"/>
                  <a:pt x="147484" y="265471"/>
                  <a:pt x="147484" y="272845"/>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850000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body" sz="half" idx="1"/>
          </p:nvPr>
        </p:nvSpPr>
        <p:spPr>
          <a:xfrm>
            <a:off x="111125" y="725487"/>
            <a:ext cx="8685213" cy="6223242"/>
          </a:xfrm>
        </p:spPr>
        <p:txBody>
          <a:bodyPr>
            <a:spAutoFit/>
          </a:bodyPr>
          <a:lstStyle/>
          <a:p>
            <a:pPr marL="457200" indent="-457200" eaLnBrk="1" hangingPunct="1">
              <a:buFontTx/>
              <a:buAutoNum type="arabicPeriod"/>
              <a:defRPr/>
            </a:pPr>
            <a:r>
              <a:rPr lang="en-US" sz="2400" b="1" dirty="0" smtClean="0">
                <a:latin typeface="Arial" panose="020B0604020202020204" pitchFamily="34" charset="0"/>
                <a:cs typeface="Arial" panose="020B0604020202020204" pitchFamily="34" charset="0"/>
              </a:rPr>
              <a:t>Bacteria</a:t>
            </a:r>
          </a:p>
          <a:p>
            <a:pPr lvl="1" indent="-342900" eaLnBrk="1" hangingPunct="1">
              <a:buFontTx/>
              <a:buChar char="-"/>
              <a:defRPr/>
            </a:pPr>
            <a:r>
              <a:rPr lang="en-US" sz="2000" b="1" i="1" dirty="0" smtClean="0">
                <a:latin typeface="Arial" panose="020B0604020202020204" pitchFamily="34" charset="0"/>
                <a:cs typeface="Arial" panose="020B0604020202020204" pitchFamily="34" charset="0"/>
              </a:rPr>
              <a:t>E. coli</a:t>
            </a:r>
            <a:r>
              <a:rPr lang="en-US" sz="2000" dirty="0" smtClean="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t>
            </a:r>
            <a:r>
              <a:rPr lang="en-US" sz="2000" dirty="0" smtClean="0">
                <a:latin typeface="Arial" panose="020B0604020202020204" pitchFamily="34" charset="0"/>
                <a:cs typeface="Arial" panose="020B0604020202020204" pitchFamily="34" charset="0"/>
              </a:rPr>
              <a:t> used because is easily grown and its</a:t>
            </a:r>
          </a:p>
          <a:p>
            <a:pPr marL="400050" lvl="1" indent="0" eaLnBrk="1" hangingPunct="1">
              <a:buFontTx/>
              <a:buNone/>
              <a:defRPr/>
            </a:pPr>
            <a:r>
              <a:rPr lang="en-US" sz="2000" dirty="0" smtClean="0">
                <a:latin typeface="Arial" panose="020B0604020202020204" pitchFamily="34" charset="0"/>
                <a:cs typeface="Arial" panose="020B0604020202020204" pitchFamily="34" charset="0"/>
              </a:rPr>
              <a:t>genomics are well understood.</a:t>
            </a:r>
          </a:p>
          <a:p>
            <a:pPr lvl="1" indent="-342900" eaLnBrk="1" hangingPunct="1">
              <a:defRPr/>
            </a:pPr>
            <a:r>
              <a:rPr lang="en-US" sz="2000" dirty="0" smtClean="0">
                <a:latin typeface="Arial" panose="020B0604020202020204" pitchFamily="34" charset="0"/>
                <a:cs typeface="Arial" panose="020B0604020202020204" pitchFamily="34" charset="0"/>
              </a:rPr>
              <a:t>Gene </a:t>
            </a:r>
            <a:r>
              <a:rPr lang="en-US" sz="2000" dirty="0">
                <a:latin typeface="Arial" panose="020B0604020202020204" pitchFamily="34" charset="0"/>
                <a:cs typeface="Arial" panose="020B0604020202020204" pitchFamily="34" charset="0"/>
              </a:rPr>
              <a:t>product is purified from host </a:t>
            </a:r>
            <a:r>
              <a:rPr lang="en-US" sz="2000" dirty="0" smtClean="0">
                <a:latin typeface="Arial" panose="020B0604020202020204" pitchFamily="34" charset="0"/>
                <a:cs typeface="Arial" panose="020B0604020202020204" pitchFamily="34" charset="0"/>
              </a:rPr>
              <a:t>cells</a:t>
            </a:r>
          </a:p>
          <a:p>
            <a:pPr marL="0" indent="0">
              <a:buFontTx/>
              <a:buNone/>
              <a:defRPr/>
            </a:pPr>
            <a:r>
              <a:rPr lang="en-US" sz="2400" b="1" dirty="0" smtClean="0">
                <a:latin typeface="Arial" panose="020B0604020202020204" pitchFamily="34" charset="0"/>
                <a:cs typeface="Arial" panose="020B0604020202020204" pitchFamily="34" charset="0"/>
              </a:rPr>
              <a:t>2. Yeasts</a:t>
            </a:r>
            <a:r>
              <a:rPr lang="en-US" sz="2400" dirty="0" smtClean="0">
                <a:latin typeface="Arial" panose="020B0604020202020204" pitchFamily="34" charset="0"/>
                <a:cs typeface="Arial" panose="020B0604020202020204" pitchFamily="34" charset="0"/>
              </a:rPr>
              <a:t> - </a:t>
            </a:r>
            <a:r>
              <a:rPr lang="en-US" sz="2400" b="1" i="1" dirty="0" smtClean="0">
                <a:latin typeface="Arial" panose="020B0604020202020204" pitchFamily="34" charset="0"/>
                <a:ea typeface="ＭＳ Ｐゴシック" pitchFamily="34" charset="-128"/>
                <a:cs typeface="Arial" panose="020B0604020202020204" pitchFamily="34" charset="0"/>
              </a:rPr>
              <a:t>Saccharomyces cerevisiae</a:t>
            </a:r>
          </a:p>
          <a:p>
            <a:pPr lvl="1" eaLnBrk="1" hangingPunct="1">
              <a:defRPr/>
            </a:pPr>
            <a:r>
              <a:rPr lang="en-US" sz="2000" dirty="0" smtClean="0">
                <a:latin typeface="Arial" panose="020B0604020202020204" pitchFamily="34" charset="0"/>
                <a:ea typeface="ＭＳ Ｐゴシック" pitchFamily="34" charset="-128"/>
                <a:cs typeface="Arial" panose="020B0604020202020204" pitchFamily="34" charset="0"/>
              </a:rPr>
              <a:t>Used because it is easily grown and its genomics are known</a:t>
            </a:r>
          </a:p>
          <a:p>
            <a:pPr lvl="1" eaLnBrk="1" hangingPunct="1">
              <a:defRPr/>
            </a:pPr>
            <a:r>
              <a:rPr lang="en-US" sz="2000" dirty="0" smtClean="0">
                <a:latin typeface="Arial" panose="020B0604020202020204" pitchFamily="34" charset="0"/>
                <a:ea typeface="ＭＳ Ｐゴシック" pitchFamily="34" charset="-128"/>
                <a:cs typeface="Arial" panose="020B0604020202020204" pitchFamily="34" charset="0"/>
              </a:rPr>
              <a:t>May express eukaryotic genes easily</a:t>
            </a:r>
            <a:endParaRPr lang="en-US" sz="2000" dirty="0" smtClean="0">
              <a:latin typeface="Arial" panose="020B0604020202020204" pitchFamily="34" charset="0"/>
              <a:cs typeface="Arial" panose="020B0604020202020204" pitchFamily="34" charset="0"/>
            </a:endParaRPr>
          </a:p>
          <a:p>
            <a:pPr lvl="1" eaLnBrk="1" hangingPunct="1">
              <a:defRPr/>
            </a:pPr>
            <a:r>
              <a:rPr lang="en-US" sz="2000" dirty="0">
                <a:latin typeface="Arial" panose="020B0604020202020204" pitchFamily="34" charset="0"/>
                <a:cs typeface="Arial" panose="020B0604020202020204" pitchFamily="34" charset="0"/>
              </a:rPr>
              <a:t>C</a:t>
            </a:r>
            <a:r>
              <a:rPr lang="en-US" sz="2000" dirty="0" smtClean="0">
                <a:latin typeface="Arial" panose="020B0604020202020204" pitchFamily="34" charset="0"/>
                <a:cs typeface="Arial" panose="020B0604020202020204" pitchFamily="34" charset="0"/>
              </a:rPr>
              <a:t>ontinuously </a:t>
            </a:r>
            <a:r>
              <a:rPr lang="en-US" sz="2000" b="1" u="sng" dirty="0" smtClean="0">
                <a:latin typeface="Arial" panose="020B0604020202020204" pitchFamily="34" charset="0"/>
                <a:cs typeface="Arial" panose="020B0604020202020204" pitchFamily="34" charset="0"/>
              </a:rPr>
              <a:t>secrete </a:t>
            </a:r>
            <a:r>
              <a:rPr lang="en-US" sz="2000" b="1" u="sng"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the gene product.</a:t>
            </a:r>
          </a:p>
          <a:p>
            <a:pPr lvl="1" eaLnBrk="1" hangingPunct="1">
              <a:defRPr/>
            </a:pPr>
            <a:r>
              <a:rPr lang="en-US" sz="2000" dirty="0" smtClean="0">
                <a:latin typeface="Arial" panose="020B0604020202020204" pitchFamily="34" charset="0"/>
                <a:cs typeface="Arial" panose="020B0604020202020204" pitchFamily="34" charset="0"/>
              </a:rPr>
              <a:t>Easily collected and purified</a:t>
            </a:r>
            <a:endParaRPr lang="en-US" sz="2000" u="sng" dirty="0" smtClean="0">
              <a:latin typeface="Arial" panose="020B0604020202020204" pitchFamily="34" charset="0"/>
              <a:cs typeface="Arial" panose="020B0604020202020204" pitchFamily="34" charset="0"/>
            </a:endParaRPr>
          </a:p>
          <a:p>
            <a:pPr marL="0" indent="0" eaLnBrk="1" hangingPunct="1">
              <a:buFontTx/>
              <a:buNone/>
              <a:defRPr/>
            </a:pPr>
            <a:r>
              <a:rPr lang="en-US" sz="2400" b="1" dirty="0" smtClean="0">
                <a:latin typeface="Arial" panose="020B0604020202020204" pitchFamily="34" charset="0"/>
                <a:cs typeface="Arial" panose="020B0604020202020204" pitchFamily="34" charset="0"/>
              </a:rPr>
              <a:t>3. </a:t>
            </a:r>
            <a:r>
              <a:rPr lang="en-US" sz="2400" b="1" dirty="0">
                <a:latin typeface="Arial" panose="020B0604020202020204" pitchFamily="34" charset="0"/>
                <a:cs typeface="Arial" panose="020B0604020202020204" pitchFamily="34" charset="0"/>
              </a:rPr>
              <a:t>Plant </a:t>
            </a:r>
            <a:r>
              <a:rPr lang="en-US" sz="2400" b="1" dirty="0" smtClean="0">
                <a:latin typeface="Arial" panose="020B0604020202020204" pitchFamily="34" charset="0"/>
                <a:cs typeface="Arial" panose="020B0604020202020204" pitchFamily="34" charset="0"/>
              </a:rPr>
              <a:t>cells</a:t>
            </a:r>
            <a:r>
              <a:rPr lang="en-US" sz="2400" b="1" dirty="0" smtClean="0">
                <a:latin typeface="Arial" panose="020B0604020202020204" pitchFamily="34" charset="0"/>
                <a:ea typeface="ＭＳ Ｐゴシック" pitchFamily="34" charset="-128"/>
                <a:cs typeface="Arial" panose="020B0604020202020204" pitchFamily="34" charset="0"/>
              </a:rPr>
              <a:t> and whole plants</a:t>
            </a:r>
          </a:p>
          <a:p>
            <a:pPr lvl="1" eaLnBrk="1" hangingPunct="1">
              <a:defRPr/>
            </a:pPr>
            <a:r>
              <a:rPr lang="en-US" sz="2000" dirty="0" smtClean="0">
                <a:latin typeface="Arial" panose="020B0604020202020204" pitchFamily="34" charset="0"/>
                <a:ea typeface="ＭＳ Ｐゴシック" pitchFamily="34" charset="-128"/>
                <a:cs typeface="Arial" panose="020B0604020202020204" pitchFamily="34" charset="0"/>
              </a:rPr>
              <a:t>May express eukaryotic genes easily</a:t>
            </a:r>
          </a:p>
          <a:p>
            <a:pPr lvl="1" eaLnBrk="1" hangingPunct="1">
              <a:defRPr/>
            </a:pPr>
            <a:r>
              <a:rPr lang="en-US" sz="2000" dirty="0" smtClean="0">
                <a:latin typeface="Arial" panose="020B0604020202020204" pitchFamily="34" charset="0"/>
                <a:ea typeface="ＭＳ Ｐゴシック" pitchFamily="34" charset="-128"/>
                <a:cs typeface="Arial" panose="020B0604020202020204" pitchFamily="34" charset="0"/>
              </a:rPr>
              <a:t>Plants are easily grown</a:t>
            </a:r>
            <a:r>
              <a:rPr lang="en-US" sz="2000" dirty="0" smtClean="0">
                <a:latin typeface="Arial" panose="020B0604020202020204" pitchFamily="34" charset="0"/>
                <a:cs typeface="Arial" panose="020B0604020202020204" pitchFamily="34" charset="0"/>
              </a:rPr>
              <a:t>  - produce </a:t>
            </a:r>
            <a:r>
              <a:rPr lang="en-US" sz="2000" dirty="0">
                <a:latin typeface="Arial" panose="020B0604020202020204" pitchFamily="34" charset="0"/>
                <a:cs typeface="Arial" panose="020B0604020202020204" pitchFamily="34" charset="0"/>
              </a:rPr>
              <a:t>plants with new </a:t>
            </a:r>
            <a:r>
              <a:rPr lang="en-US" sz="2000" dirty="0" smtClean="0">
                <a:latin typeface="Arial" panose="020B0604020202020204" pitchFamily="34" charset="0"/>
                <a:cs typeface="Arial" panose="020B0604020202020204" pitchFamily="34" charset="0"/>
              </a:rPr>
              <a:t>properties.</a:t>
            </a:r>
          </a:p>
          <a:p>
            <a:pPr marL="0" indent="0" eaLnBrk="1" hangingPunct="1">
              <a:buFontTx/>
              <a:buNone/>
              <a:defRPr/>
            </a:pPr>
            <a:r>
              <a:rPr lang="en-US" sz="2400" b="1" dirty="0" smtClean="0">
                <a:latin typeface="Arial" panose="020B0604020202020204" pitchFamily="34" charset="0"/>
                <a:cs typeface="Arial" panose="020B0604020202020204" pitchFamily="34" charset="0"/>
              </a:rPr>
              <a:t>4. </a:t>
            </a:r>
            <a:r>
              <a:rPr lang="en-US" sz="2400" b="1" dirty="0">
                <a:latin typeface="Arial" panose="020B0604020202020204" pitchFamily="34" charset="0"/>
                <a:cs typeface="Arial" panose="020B0604020202020204" pitchFamily="34" charset="0"/>
              </a:rPr>
              <a:t>Mammalian </a:t>
            </a:r>
            <a:r>
              <a:rPr lang="en-US" sz="2400" b="1" dirty="0" smtClean="0">
                <a:latin typeface="Arial" panose="020B0604020202020204" pitchFamily="34" charset="0"/>
                <a:cs typeface="Arial" panose="020B0604020202020204" pitchFamily="34" charset="0"/>
              </a:rPr>
              <a:t>cells</a:t>
            </a:r>
          </a:p>
          <a:p>
            <a:pPr lvl="1" eaLnBrk="1" hangingPunct="1">
              <a:defRPr/>
            </a:pPr>
            <a:r>
              <a:rPr lang="en-US" sz="2000" dirty="0" smtClean="0">
                <a:latin typeface="Arial" panose="020B0604020202020204" pitchFamily="34" charset="0"/>
                <a:cs typeface="Arial" panose="020B0604020202020204" pitchFamily="34" charset="0"/>
              </a:rPr>
              <a:t> </a:t>
            </a:r>
            <a:r>
              <a:rPr lang="en-US" sz="2000" dirty="0" smtClean="0">
                <a:latin typeface="Arial" panose="020B0604020202020204" pitchFamily="34" charset="0"/>
                <a:ea typeface="ＭＳ Ｐゴシック" pitchFamily="34" charset="-128"/>
                <a:cs typeface="Arial" panose="020B0604020202020204" pitchFamily="34" charset="0"/>
              </a:rPr>
              <a:t>May express eukaryotic genes easily</a:t>
            </a:r>
          </a:p>
          <a:p>
            <a:pPr lvl="1" eaLnBrk="1" hangingPunct="1">
              <a:defRPr/>
            </a:pPr>
            <a:r>
              <a:rPr lang="en-US" sz="2000" dirty="0" smtClean="0">
                <a:latin typeface="Arial" panose="020B0604020202020204" pitchFamily="34" charset="0"/>
                <a:ea typeface="ＭＳ Ｐゴシック" pitchFamily="34" charset="-128"/>
                <a:cs typeface="Arial" panose="020B0604020202020204" pitchFamily="34" charset="0"/>
              </a:rPr>
              <a:t>Harder to grow</a:t>
            </a:r>
            <a:endParaRPr lang="en-US" sz="2000" dirty="0">
              <a:latin typeface="Arial" panose="020B0604020202020204" pitchFamily="34" charset="0"/>
              <a:cs typeface="Arial" panose="020B0604020202020204" pitchFamily="34" charset="0"/>
            </a:endParaRPr>
          </a:p>
          <a:p>
            <a:pPr lvl="1" eaLnBrk="1" hangingPunct="1">
              <a:defRPr/>
            </a:pPr>
            <a:r>
              <a:rPr lang="en-US" sz="2000" dirty="0" smtClean="0">
                <a:latin typeface="Arial" panose="020B0604020202020204" pitchFamily="34" charset="0"/>
                <a:cs typeface="Arial" panose="020B0604020202020204" pitchFamily="34" charset="0"/>
              </a:rPr>
              <a:t>Medical </a:t>
            </a:r>
            <a:r>
              <a:rPr lang="en-US" sz="2000" dirty="0">
                <a:latin typeface="Arial" panose="020B0604020202020204" pitchFamily="34" charset="0"/>
                <a:cs typeface="Arial" panose="020B0604020202020204" pitchFamily="34" charset="0"/>
              </a:rPr>
              <a:t>use</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16388" name="Rectangle 2"/>
          <p:cNvSpPr txBox="1">
            <a:spLocks noChangeArrowheads="1"/>
          </p:cNvSpPr>
          <p:nvPr/>
        </p:nvSpPr>
        <p:spPr bwMode="auto">
          <a:xfrm>
            <a:off x="381000" y="133350"/>
            <a:ext cx="8229600" cy="628650"/>
          </a:xfrm>
          <a:prstGeom prst="rect">
            <a:avLst/>
          </a:prstGeom>
          <a:noFill/>
          <a:ln w="9525">
            <a:noFill/>
            <a:miter lim="800000"/>
            <a:headEnd/>
            <a:tailEnd/>
          </a:ln>
          <a:effectLst/>
        </p:spPr>
        <p:txBody>
          <a:bodyPr anchor="ctr"/>
          <a:lstStyle/>
          <a:p>
            <a:pPr algn="ctr" eaLnBrk="1" hangingPunct="1"/>
            <a:r>
              <a:rPr lang="en-US" altLang="en-US" sz="3200" b="1" dirty="0">
                <a:solidFill>
                  <a:srgbClr val="0070C0"/>
                </a:solidFill>
                <a:latin typeface="Arial" panose="020B0604020202020204" pitchFamily="34" charset="0"/>
                <a:cs typeface="Arial" panose="020B0604020202020204" pitchFamily="34" charset="0"/>
              </a:rPr>
              <a:t>Hosts </a:t>
            </a:r>
            <a:r>
              <a:rPr lang="en-US" altLang="en-US" sz="3200" b="1" dirty="0" smtClean="0">
                <a:solidFill>
                  <a:srgbClr val="0070C0"/>
                </a:solidFill>
                <a:latin typeface="Arial" panose="020B0604020202020204" pitchFamily="34" charset="0"/>
                <a:cs typeface="Arial" panose="020B0604020202020204" pitchFamily="34" charset="0"/>
              </a:rPr>
              <a:t>for Recombinant DNA Technology</a:t>
            </a:r>
            <a:endParaRPr lang="en-US" altLang="en-US" sz="3200" b="1" dirty="0">
              <a:solidFill>
                <a:srgbClr val="0070C0"/>
              </a:solidFill>
              <a:latin typeface="Arial" panose="020B0604020202020204" pitchFamily="34" charset="0"/>
              <a:ea typeface="MS PGothic" pitchFamily="34" charset="-128"/>
              <a:cs typeface="Arial" panose="020B0604020202020204" pitchFamily="34" charset="0"/>
            </a:endParaRPr>
          </a:p>
        </p:txBody>
      </p:sp>
      <p:pic>
        <p:nvPicPr>
          <p:cNvPr id="2" name="Ink 1"/>
          <p:cNvPicPr>
            <a:picLocks noChangeAspect="1" noChangeArrowheads="1"/>
          </p:cNvPicPr>
          <p:nvPr/>
        </p:nvPicPr>
        <p:blipFill>
          <a:blip r:embed="rId2"/>
          <a:srcRect/>
          <a:stretch>
            <a:fillRect/>
          </a:stretch>
        </p:blipFill>
        <p:spPr bwMode="auto">
          <a:xfrm>
            <a:off x="258763" y="928688"/>
            <a:ext cx="4760912" cy="1125537"/>
          </a:xfrm>
          <a:prstGeom prst="rect">
            <a:avLst/>
          </a:prstGeom>
          <a:noFill/>
          <a:ln w="9525">
            <a:noFill/>
            <a:miter lim="800000"/>
            <a:headEnd/>
            <a:tailEnd/>
          </a:ln>
        </p:spPr>
      </p:pic>
    </p:spTree>
    <p:extLst>
      <p:ext uri="{BB962C8B-B14F-4D97-AF65-F5344CB8AC3E}">
        <p14:creationId xmlns:p14="http://schemas.microsoft.com/office/powerpoint/2010/main" val="27526903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17012" y="177225"/>
            <a:ext cx="4168129" cy="584775"/>
          </a:xfrm>
          <a:prstGeom prst="rect">
            <a:avLst/>
          </a:prstGeom>
          <a:noFill/>
        </p:spPr>
        <p:txBody>
          <a:bodyPr wrap="none" rtlCol="0">
            <a:spAutoFit/>
          </a:bodyPr>
          <a:lstStyle/>
          <a:p>
            <a:pPr algn="ctr"/>
            <a:r>
              <a:rPr lang="en-US" sz="3200" b="1" dirty="0" smtClean="0">
                <a:solidFill>
                  <a:srgbClr val="0000FF"/>
                </a:solidFill>
                <a:latin typeface="Arial" panose="020B0604020202020204" pitchFamily="34" charset="0"/>
                <a:cs typeface="Arial" panose="020B0604020202020204" pitchFamily="34" charset="0"/>
              </a:rPr>
              <a:t>Genetic Engineering</a:t>
            </a:r>
            <a:endParaRPr lang="en-US" sz="3200" b="1" dirty="0">
              <a:solidFill>
                <a:srgbClr val="0000FF"/>
              </a:solidFill>
              <a:latin typeface="Arial" panose="020B0604020202020204" pitchFamily="34" charset="0"/>
              <a:cs typeface="Arial" panose="020B0604020202020204" pitchFamily="34" charset="0"/>
            </a:endParaRPr>
          </a:p>
        </p:txBody>
      </p:sp>
      <p:sp>
        <p:nvSpPr>
          <p:cNvPr id="3" name="TextBox 2"/>
          <p:cNvSpPr txBox="1"/>
          <p:nvPr/>
        </p:nvSpPr>
        <p:spPr>
          <a:xfrm>
            <a:off x="381000" y="1114485"/>
            <a:ext cx="8534400" cy="4926733"/>
          </a:xfrm>
          <a:prstGeom prst="rect">
            <a:avLst/>
          </a:prstGeom>
          <a:noFill/>
        </p:spPr>
        <p:txBody>
          <a:bodyPr wrap="square" rtlCol="0">
            <a:spAutoFit/>
          </a:bodyPr>
          <a:lstStyle/>
          <a:p>
            <a:pPr marL="285750" indent="-285750">
              <a:lnSpc>
                <a:spcPct val="120000"/>
              </a:lnSpc>
              <a:buFont typeface="Wingdings" panose="05000000000000000000" pitchFamily="2" charset="2"/>
              <a:buChar char="q"/>
            </a:pPr>
            <a:r>
              <a:rPr lang="en-US" sz="2400" dirty="0" smtClean="0">
                <a:solidFill>
                  <a:srgbClr val="000000"/>
                </a:solidFill>
                <a:latin typeface="Arial" panose="020B0604020202020204" pitchFamily="34" charset="0"/>
                <a:cs typeface="Arial" panose="020B0604020202020204" pitchFamily="34" charset="0"/>
              </a:rPr>
              <a:t>Manipulation of an organism’s genome</a:t>
            </a:r>
          </a:p>
          <a:p>
            <a:pPr>
              <a:lnSpc>
                <a:spcPct val="120000"/>
              </a:lnSpc>
            </a:pPr>
            <a:endParaRPr lang="en-US" sz="2400" dirty="0" smtClean="0">
              <a:solidFill>
                <a:srgbClr val="000000"/>
              </a:solidFill>
              <a:latin typeface="Arial" panose="020B0604020202020204" pitchFamily="34" charset="0"/>
              <a:cs typeface="Arial" panose="020B0604020202020204" pitchFamily="34" charset="0"/>
            </a:endParaRPr>
          </a:p>
          <a:p>
            <a:pPr marL="285750" indent="-285750">
              <a:lnSpc>
                <a:spcPct val="120000"/>
              </a:lnSpc>
              <a:buFont typeface="Wingdings" panose="05000000000000000000" pitchFamily="2" charset="2"/>
              <a:buChar char="q"/>
            </a:pPr>
            <a:r>
              <a:rPr lang="en-US" sz="2400" dirty="0" smtClean="0">
                <a:solidFill>
                  <a:srgbClr val="000000"/>
                </a:solidFill>
                <a:latin typeface="Arial" panose="020B0604020202020204" pitchFamily="34" charset="0"/>
                <a:cs typeface="Arial" panose="020B0604020202020204" pitchFamily="34" charset="0"/>
              </a:rPr>
              <a:t>Can range from changing </a:t>
            </a:r>
            <a:r>
              <a:rPr lang="en-US" sz="2400" dirty="0">
                <a:solidFill>
                  <a:srgbClr val="000000"/>
                </a:solidFill>
                <a:latin typeface="Arial" panose="020B0604020202020204" pitchFamily="34" charset="0"/>
                <a:cs typeface="Arial" panose="020B0604020202020204" pitchFamily="34" charset="0"/>
              </a:rPr>
              <a:t>one base </a:t>
            </a:r>
            <a:r>
              <a:rPr lang="en-US" sz="2400" dirty="0" smtClean="0">
                <a:solidFill>
                  <a:srgbClr val="000000"/>
                </a:solidFill>
                <a:latin typeface="Arial" panose="020B0604020202020204" pitchFamily="34" charset="0"/>
                <a:cs typeface="Arial" panose="020B0604020202020204" pitchFamily="34" charset="0"/>
              </a:rPr>
              <a:t>pair</a:t>
            </a:r>
            <a:r>
              <a:rPr lang="en-US" sz="2400" dirty="0">
                <a:solidFill>
                  <a:srgbClr val="000000"/>
                </a:solidFill>
                <a:latin typeface="Arial" panose="020B0604020202020204" pitchFamily="34" charset="0"/>
                <a:cs typeface="Arial" panose="020B0604020202020204" pitchFamily="34" charset="0"/>
              </a:rPr>
              <a:t> (A-T or C-G), deleting a whole region of DNA, or introducing an additional copy of a </a:t>
            </a:r>
            <a:r>
              <a:rPr lang="en-US" sz="2400" dirty="0" smtClean="0">
                <a:solidFill>
                  <a:srgbClr val="000000"/>
                </a:solidFill>
                <a:latin typeface="Arial" panose="020B0604020202020204" pitchFamily="34" charset="0"/>
                <a:cs typeface="Arial" panose="020B0604020202020204" pitchFamily="34" charset="0"/>
              </a:rPr>
              <a:t>gene</a:t>
            </a:r>
          </a:p>
          <a:p>
            <a:pPr marL="285750" indent="-285750">
              <a:lnSpc>
                <a:spcPct val="120000"/>
              </a:lnSpc>
              <a:buFont typeface="Wingdings" panose="05000000000000000000" pitchFamily="2" charset="2"/>
              <a:buChar char="q"/>
            </a:pPr>
            <a:endParaRPr lang="en-US" sz="2400" dirty="0" smtClean="0">
              <a:solidFill>
                <a:srgbClr val="000000"/>
              </a:solidFill>
              <a:latin typeface="Arial" panose="020B0604020202020204" pitchFamily="34" charset="0"/>
              <a:cs typeface="Arial" panose="020B0604020202020204" pitchFamily="34" charset="0"/>
            </a:endParaRPr>
          </a:p>
          <a:p>
            <a:pPr marL="285750" indent="-285750">
              <a:lnSpc>
                <a:spcPct val="120000"/>
              </a:lnSpc>
              <a:buFont typeface="Wingdings" panose="05000000000000000000" pitchFamily="2" charset="2"/>
              <a:buChar char="q"/>
            </a:pPr>
            <a:r>
              <a:rPr lang="en-US" sz="2400" dirty="0">
                <a:solidFill>
                  <a:srgbClr val="000000"/>
                </a:solidFill>
                <a:latin typeface="Arial" panose="020B0604020202020204" pitchFamily="34" charset="0"/>
                <a:cs typeface="Arial" panose="020B0604020202020204" pitchFamily="34" charset="0"/>
              </a:rPr>
              <a:t>E</a:t>
            </a:r>
            <a:r>
              <a:rPr lang="en-US" sz="2400" dirty="0" smtClean="0">
                <a:solidFill>
                  <a:srgbClr val="000000"/>
                </a:solidFill>
                <a:latin typeface="Arial" panose="020B0604020202020204" pitchFamily="34" charset="0"/>
                <a:cs typeface="Arial" panose="020B0604020202020204" pitchFamily="34" charset="0"/>
              </a:rPr>
              <a:t>xtracting </a:t>
            </a:r>
            <a:r>
              <a:rPr lang="en-US" sz="2400" dirty="0">
                <a:solidFill>
                  <a:srgbClr val="000000"/>
                </a:solidFill>
                <a:latin typeface="Arial" panose="020B0604020202020204" pitchFamily="34" charset="0"/>
                <a:cs typeface="Arial" panose="020B0604020202020204" pitchFamily="34" charset="0"/>
              </a:rPr>
              <a:t>DNA from </a:t>
            </a:r>
            <a:r>
              <a:rPr lang="en-US" sz="2400" dirty="0" smtClean="0">
                <a:solidFill>
                  <a:srgbClr val="000000"/>
                </a:solidFill>
                <a:latin typeface="Arial" panose="020B0604020202020204" pitchFamily="34" charset="0"/>
                <a:cs typeface="Arial" panose="020B0604020202020204" pitchFamily="34" charset="0"/>
              </a:rPr>
              <a:t>an </a:t>
            </a:r>
            <a:r>
              <a:rPr lang="en-US" sz="2400" dirty="0">
                <a:solidFill>
                  <a:srgbClr val="000000"/>
                </a:solidFill>
                <a:latin typeface="Arial" panose="020B0604020202020204" pitchFamily="34" charset="0"/>
                <a:cs typeface="Arial" panose="020B0604020202020204" pitchFamily="34" charset="0"/>
              </a:rPr>
              <a:t>organism’s genome and combining it with the DNA of </a:t>
            </a:r>
            <a:r>
              <a:rPr lang="en-US" sz="2400" dirty="0" smtClean="0">
                <a:solidFill>
                  <a:srgbClr val="000000"/>
                </a:solidFill>
                <a:latin typeface="Arial" panose="020B0604020202020204" pitchFamily="34" charset="0"/>
                <a:cs typeface="Arial" panose="020B0604020202020204" pitchFamily="34" charset="0"/>
              </a:rPr>
              <a:t>another individual</a:t>
            </a:r>
          </a:p>
          <a:p>
            <a:pPr marL="285750" indent="-285750">
              <a:lnSpc>
                <a:spcPct val="120000"/>
              </a:lnSpc>
              <a:buFont typeface="Wingdings" panose="05000000000000000000" pitchFamily="2" charset="2"/>
              <a:buChar char="q"/>
            </a:pPr>
            <a:endParaRPr lang="en-US" sz="2400" dirty="0" smtClean="0">
              <a:solidFill>
                <a:srgbClr val="000000"/>
              </a:solidFill>
              <a:latin typeface="Arial" panose="020B0604020202020204" pitchFamily="34" charset="0"/>
              <a:cs typeface="Arial" panose="020B0604020202020204" pitchFamily="34" charset="0"/>
            </a:endParaRPr>
          </a:p>
          <a:p>
            <a:pPr marL="285750" indent="-285750">
              <a:lnSpc>
                <a:spcPct val="120000"/>
              </a:lnSpc>
              <a:buFont typeface="Wingdings" panose="05000000000000000000" pitchFamily="2" charset="2"/>
              <a:buChar char="q"/>
            </a:pPr>
            <a:r>
              <a:rPr lang="en-US" sz="2400" dirty="0">
                <a:solidFill>
                  <a:srgbClr val="000000"/>
                </a:solidFill>
                <a:latin typeface="Arial" panose="020B0604020202020204" pitchFamily="34" charset="0"/>
                <a:cs typeface="Arial" panose="020B0604020202020204" pitchFamily="34" charset="0"/>
              </a:rPr>
              <a:t>U</a:t>
            </a:r>
            <a:r>
              <a:rPr lang="en-US" sz="2400" dirty="0" smtClean="0">
                <a:solidFill>
                  <a:srgbClr val="000000"/>
                </a:solidFill>
                <a:latin typeface="Arial" panose="020B0604020202020204" pitchFamily="34" charset="0"/>
                <a:cs typeface="Arial" panose="020B0604020202020204" pitchFamily="34" charset="0"/>
              </a:rPr>
              <a:t>sed to </a:t>
            </a:r>
            <a:r>
              <a:rPr lang="en-US" sz="2400" dirty="0">
                <a:solidFill>
                  <a:srgbClr val="000000"/>
                </a:solidFill>
                <a:latin typeface="Arial" panose="020B0604020202020204" pitchFamily="34" charset="0"/>
                <a:cs typeface="Arial" panose="020B0604020202020204" pitchFamily="34" charset="0"/>
              </a:rPr>
              <a:t>enhance or modify the characteristics of an individual organism</a:t>
            </a:r>
          </a:p>
        </p:txBody>
      </p:sp>
    </p:spTree>
    <p:extLst>
      <p:ext uri="{BB962C8B-B14F-4D97-AF65-F5344CB8AC3E}">
        <p14:creationId xmlns:p14="http://schemas.microsoft.com/office/powerpoint/2010/main" val="42461412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descr="figure 5-13"/>
          <p:cNvPicPr>
            <a:picLocks noChangeAspect="1" noChangeArrowheads="1"/>
          </p:cNvPicPr>
          <p:nvPr/>
        </p:nvPicPr>
        <p:blipFill rotWithShape="1">
          <a:blip r:embed="rId3"/>
          <a:srcRect b="7676"/>
          <a:stretch/>
        </p:blipFill>
        <p:spPr bwMode="auto">
          <a:xfrm>
            <a:off x="685800" y="1295400"/>
            <a:ext cx="7921625" cy="5526643"/>
          </a:xfrm>
          <a:prstGeom prst="rect">
            <a:avLst/>
          </a:prstGeom>
          <a:noFill/>
          <a:ln w="9525">
            <a:noFill/>
            <a:miter lim="800000"/>
            <a:headEnd/>
            <a:tailEnd/>
          </a:ln>
          <a:effectLst/>
        </p:spPr>
      </p:pic>
      <p:sp>
        <p:nvSpPr>
          <p:cNvPr id="3" name="TextBox 2"/>
          <p:cNvSpPr txBox="1"/>
          <p:nvPr/>
        </p:nvSpPr>
        <p:spPr>
          <a:xfrm>
            <a:off x="1066800" y="228600"/>
            <a:ext cx="7239000" cy="584775"/>
          </a:xfrm>
          <a:prstGeom prst="rect">
            <a:avLst/>
          </a:prstGeom>
          <a:noFill/>
        </p:spPr>
        <p:txBody>
          <a:bodyPr wrap="square" rtlCol="0">
            <a:spAutoFit/>
          </a:bodyPr>
          <a:lstStyle/>
          <a:p>
            <a:pPr algn="ctr"/>
            <a:r>
              <a:rPr lang="en-US" sz="3200" b="1" dirty="0" smtClean="0"/>
              <a:t>Cloning of a Gene</a:t>
            </a:r>
            <a:endParaRPr lang="en-US" sz="3200" b="1"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descr="figure 5-14"/>
          <p:cNvPicPr>
            <a:picLocks noChangeAspect="1" noChangeArrowheads="1"/>
          </p:cNvPicPr>
          <p:nvPr/>
        </p:nvPicPr>
        <p:blipFill rotWithShape="1">
          <a:blip r:embed="rId3"/>
          <a:srcRect b="7051"/>
          <a:stretch/>
        </p:blipFill>
        <p:spPr bwMode="auto">
          <a:xfrm>
            <a:off x="5118100" y="165100"/>
            <a:ext cx="3949700" cy="6579684"/>
          </a:xfrm>
          <a:prstGeom prst="rect">
            <a:avLst/>
          </a:prstGeom>
          <a:noFill/>
          <a:ln w="9525">
            <a:noFill/>
            <a:miter lim="800000"/>
            <a:headEnd/>
            <a:tailEnd/>
          </a:ln>
          <a:effectLst/>
        </p:spPr>
      </p:pic>
      <p:sp>
        <p:nvSpPr>
          <p:cNvPr id="2" name="TextBox 1"/>
          <p:cNvSpPr txBox="1"/>
          <p:nvPr/>
        </p:nvSpPr>
        <p:spPr>
          <a:xfrm>
            <a:off x="457200" y="304800"/>
            <a:ext cx="4495800" cy="1077218"/>
          </a:xfrm>
          <a:prstGeom prst="rect">
            <a:avLst/>
          </a:prstGeom>
          <a:noFill/>
        </p:spPr>
        <p:txBody>
          <a:bodyPr wrap="square" rtlCol="0">
            <a:spAutoFit/>
          </a:bodyPr>
          <a:lstStyle/>
          <a:p>
            <a:pPr algn="ctr"/>
            <a:r>
              <a:rPr lang="en-US" sz="3200" b="1" dirty="0" smtClean="0"/>
              <a:t>Cloning and Transformation of a Gene</a:t>
            </a:r>
            <a:endParaRPr lang="en-US" sz="3200" b="1"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human insulin production"/>
          <p:cNvPicPr>
            <a:picLocks noChangeAspect="1" noChangeArrowheads="1"/>
          </p:cNvPicPr>
          <p:nvPr/>
        </p:nvPicPr>
        <p:blipFill rotWithShape="1">
          <a:blip r:embed="rId2">
            <a:extLst>
              <a:ext uri="{28A0092B-C50C-407E-A947-70E740481C1C}">
                <a14:useLocalDpi xmlns:a14="http://schemas.microsoft.com/office/drawing/2010/main" val="0"/>
              </a:ext>
            </a:extLst>
          </a:blip>
          <a:srcRect l="4776" t="16783" r="4329" b="21725"/>
          <a:stretch/>
        </p:blipFill>
        <p:spPr bwMode="auto">
          <a:xfrm>
            <a:off x="-17016" y="1981200"/>
            <a:ext cx="9161016" cy="4648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218182"/>
            <a:ext cx="8305800" cy="1077218"/>
          </a:xfrm>
          <a:prstGeom prst="rect">
            <a:avLst/>
          </a:prstGeom>
          <a:noFill/>
        </p:spPr>
        <p:txBody>
          <a:bodyPr wrap="square" rtlCol="0">
            <a:spAutoFit/>
          </a:bodyPr>
          <a:lstStyle/>
          <a:p>
            <a:pPr algn="ctr"/>
            <a:r>
              <a:rPr lang="en-US" sz="3200" b="1" dirty="0" smtClean="0"/>
              <a:t>Production of Insulin through Genetic Engineering Approach</a:t>
            </a:r>
            <a:endParaRPr lang="en-US" sz="3200" b="1" dirty="0"/>
          </a:p>
        </p:txBody>
      </p:sp>
    </p:spTree>
    <p:extLst>
      <p:ext uri="{BB962C8B-B14F-4D97-AF65-F5344CB8AC3E}">
        <p14:creationId xmlns:p14="http://schemas.microsoft.com/office/powerpoint/2010/main" val="4808923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55379" y="1524000"/>
            <a:ext cx="6245621" cy="830997"/>
          </a:xfrm>
          <a:prstGeom prst="rect">
            <a:avLst/>
          </a:prstGeom>
          <a:noFill/>
        </p:spPr>
        <p:txBody>
          <a:bodyPr wrap="none" rtlCol="0">
            <a:spAutoFit/>
          </a:bodyPr>
          <a:lstStyle/>
          <a:p>
            <a:r>
              <a:rPr lang="en-US" sz="4800" b="1" dirty="0" smtClean="0"/>
              <a:t>Cloning Whole Animals </a:t>
            </a:r>
            <a:endParaRPr lang="en-US" sz="4800" b="1" dirty="0"/>
          </a:p>
        </p:txBody>
      </p:sp>
      <p:sp>
        <p:nvSpPr>
          <p:cNvPr id="3" name="Rectangle 2"/>
          <p:cNvSpPr/>
          <p:nvPr/>
        </p:nvSpPr>
        <p:spPr>
          <a:xfrm>
            <a:off x="4495800" y="4000246"/>
            <a:ext cx="4572000" cy="2324354"/>
          </a:xfrm>
          <a:prstGeom prst="rect">
            <a:avLst/>
          </a:prstGeom>
        </p:spPr>
        <p:txBody>
          <a:bodyPr>
            <a:spAutoFit/>
          </a:bodyPr>
          <a:lstStyle/>
          <a:p>
            <a:pPr>
              <a:lnSpc>
                <a:spcPct val="150000"/>
              </a:lnSpc>
            </a:pPr>
            <a:r>
              <a:rPr lang="en-US" altLang="en-US" sz="3600" b="1" dirty="0"/>
              <a:t>Two techniques</a:t>
            </a:r>
          </a:p>
          <a:p>
            <a:pPr lvl="1">
              <a:lnSpc>
                <a:spcPct val="150000"/>
              </a:lnSpc>
            </a:pPr>
            <a:r>
              <a:rPr lang="en-US" altLang="en-US" sz="3200" b="1" dirty="0" smtClean="0"/>
              <a:t>- Embryo </a:t>
            </a:r>
            <a:r>
              <a:rPr lang="en-US" altLang="en-US" sz="3200" b="1" dirty="0"/>
              <a:t>splitting</a:t>
            </a:r>
          </a:p>
          <a:p>
            <a:pPr lvl="1">
              <a:lnSpc>
                <a:spcPct val="150000"/>
              </a:lnSpc>
            </a:pPr>
            <a:r>
              <a:rPr lang="en-US" altLang="en-US" sz="3200" b="1" dirty="0" smtClean="0"/>
              <a:t>- Nuclear </a:t>
            </a:r>
            <a:r>
              <a:rPr lang="en-US" altLang="en-US" sz="3200" b="1" dirty="0"/>
              <a:t>transfer</a:t>
            </a:r>
          </a:p>
        </p:txBody>
      </p:sp>
    </p:spTree>
    <p:extLst>
      <p:ext uri="{BB962C8B-B14F-4D97-AF65-F5344CB8AC3E}">
        <p14:creationId xmlns:p14="http://schemas.microsoft.com/office/powerpoint/2010/main" val="19745224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5"/>
          <p:cNvSpPr>
            <a:spLocks noChangeArrowheads="1"/>
          </p:cNvSpPr>
          <p:nvPr/>
        </p:nvSpPr>
        <p:spPr bwMode="auto">
          <a:xfrm>
            <a:off x="80963" y="1377950"/>
            <a:ext cx="8964612"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50000"/>
              </a:spcBef>
              <a:buFont typeface="Wingdings" panose="05000000000000000000" pitchFamily="2" charset="2"/>
              <a:buChar char="v"/>
            </a:pPr>
            <a:r>
              <a:rPr lang="en-US" altLang="en-US" sz="2400" dirty="0"/>
              <a:t> Most higher eukaryotes are </a:t>
            </a:r>
            <a:r>
              <a:rPr lang="en-US" altLang="en-US" sz="2400" b="1" dirty="0"/>
              <a:t>diploid (2n)</a:t>
            </a:r>
            <a:r>
              <a:rPr lang="en-US" altLang="en-US" sz="2400" dirty="0"/>
              <a:t>; i.e. their body (somatic) cells contain </a:t>
            </a:r>
            <a:r>
              <a:rPr lang="en-US" altLang="en-US" sz="2400" b="1" u="sng" dirty="0"/>
              <a:t>two copies of the genome set</a:t>
            </a:r>
            <a:r>
              <a:rPr lang="en-US" altLang="en-US" sz="2400" dirty="0"/>
              <a:t> (two sets of homologous chromosomes)</a:t>
            </a:r>
          </a:p>
          <a:p>
            <a:pPr algn="just" eaLnBrk="1" hangingPunct="1">
              <a:spcBef>
                <a:spcPct val="50000"/>
              </a:spcBef>
              <a:buFont typeface="Wingdings" panose="05000000000000000000" pitchFamily="2" charset="2"/>
              <a:buChar char="v"/>
            </a:pPr>
            <a:r>
              <a:rPr lang="en-US" altLang="en-US" sz="2400" dirty="0"/>
              <a:t> Their sex cells (gametes) are </a:t>
            </a:r>
            <a:r>
              <a:rPr lang="en-US" altLang="en-US" sz="2400" b="1" dirty="0"/>
              <a:t>haploid (n)</a:t>
            </a:r>
            <a:r>
              <a:rPr lang="en-US" altLang="en-US" sz="2400" dirty="0"/>
              <a:t> i.e. these cells contain </a:t>
            </a:r>
            <a:r>
              <a:rPr lang="en-US" altLang="en-US" sz="2400" b="1" u="sng" dirty="0"/>
              <a:t>one copy of the genome set</a:t>
            </a:r>
            <a:r>
              <a:rPr lang="en-US" altLang="en-US" sz="2400" dirty="0"/>
              <a:t> (one set of each chromosomes)</a:t>
            </a:r>
            <a:endParaRPr lang="en-US" altLang="en-US" sz="2400" b="1" dirty="0"/>
          </a:p>
        </p:txBody>
      </p:sp>
      <p:pic>
        <p:nvPicPr>
          <p:cNvPr id="23555" name="Picture 2" descr="chapter 6 opener"/>
          <p:cNvPicPr>
            <a:picLocks noChangeAspect="1" noChangeArrowheads="1"/>
          </p:cNvPicPr>
          <p:nvPr/>
        </p:nvPicPr>
        <p:blipFill>
          <a:blip r:embed="rId3">
            <a:extLst>
              <a:ext uri="{28A0092B-C50C-407E-A947-70E740481C1C}">
                <a14:useLocalDpi xmlns:a14="http://schemas.microsoft.com/office/drawing/2010/main" val="0"/>
              </a:ext>
            </a:extLst>
          </a:blip>
          <a:srcRect l="5789" t="1462" r="5713" b="9251"/>
          <a:stretch>
            <a:fillRect/>
          </a:stretch>
        </p:blipFill>
        <p:spPr bwMode="auto">
          <a:xfrm>
            <a:off x="4910138" y="3573463"/>
            <a:ext cx="3622675"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1"/>
          <p:cNvSpPr txBox="1">
            <a:spLocks noChangeArrowheads="1"/>
          </p:cNvSpPr>
          <p:nvPr/>
        </p:nvSpPr>
        <p:spPr bwMode="auto">
          <a:xfrm>
            <a:off x="739775" y="4062413"/>
            <a:ext cx="3400425"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tabLst>
                <a:tab pos="1614488" algn="l"/>
              </a:tabLst>
              <a:defRPr sz="3200">
                <a:solidFill>
                  <a:schemeClr val="tx1"/>
                </a:solidFill>
                <a:latin typeface="Arial" panose="020B0604020202020204" pitchFamily="34" charset="0"/>
              </a:defRPr>
            </a:lvl1pPr>
            <a:lvl2pPr marL="742950" indent="-285750">
              <a:spcBef>
                <a:spcPct val="20000"/>
              </a:spcBef>
              <a:buChar char="–"/>
              <a:tabLst>
                <a:tab pos="1614488" algn="l"/>
              </a:tabLst>
              <a:defRPr sz="2800">
                <a:solidFill>
                  <a:schemeClr val="tx1"/>
                </a:solidFill>
                <a:latin typeface="Arial" panose="020B0604020202020204" pitchFamily="34" charset="0"/>
              </a:defRPr>
            </a:lvl2pPr>
            <a:lvl3pPr marL="1143000" indent="-228600">
              <a:spcBef>
                <a:spcPct val="20000"/>
              </a:spcBef>
              <a:buChar char="•"/>
              <a:tabLst>
                <a:tab pos="1614488" algn="l"/>
              </a:tabLst>
              <a:defRPr sz="2400">
                <a:solidFill>
                  <a:schemeClr val="tx1"/>
                </a:solidFill>
                <a:latin typeface="Arial" panose="020B0604020202020204" pitchFamily="34" charset="0"/>
              </a:defRPr>
            </a:lvl3pPr>
            <a:lvl4pPr marL="1600200" indent="-228600">
              <a:spcBef>
                <a:spcPct val="20000"/>
              </a:spcBef>
              <a:buChar char="–"/>
              <a:tabLst>
                <a:tab pos="1614488" algn="l"/>
              </a:tabLst>
              <a:defRPr sz="2000">
                <a:solidFill>
                  <a:schemeClr val="tx1"/>
                </a:solidFill>
                <a:latin typeface="Arial" panose="020B0604020202020204" pitchFamily="34" charset="0"/>
              </a:defRPr>
            </a:lvl4pPr>
            <a:lvl5pPr marL="2057400" indent="-228600">
              <a:spcBef>
                <a:spcPct val="20000"/>
              </a:spcBef>
              <a:buChar char="»"/>
              <a:tabLst>
                <a:tab pos="1614488"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1614488"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1614488"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1614488"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1614488" algn="l"/>
              </a:tabLst>
              <a:defRPr sz="2000">
                <a:solidFill>
                  <a:schemeClr val="tx1"/>
                </a:solidFill>
                <a:latin typeface="Arial" panose="020B0604020202020204" pitchFamily="34" charset="0"/>
              </a:defRPr>
            </a:lvl9pPr>
          </a:lstStyle>
          <a:p>
            <a:pPr>
              <a:spcBef>
                <a:spcPct val="0"/>
              </a:spcBef>
              <a:buFontTx/>
              <a:buNone/>
            </a:pPr>
            <a:r>
              <a:rPr lang="en-CA" altLang="en-US" sz="2200" dirty="0"/>
              <a:t>               </a:t>
            </a:r>
            <a:r>
              <a:rPr lang="en-CA" altLang="en-US" sz="2200" b="1" dirty="0"/>
              <a:t>Chromosomes</a:t>
            </a:r>
          </a:p>
          <a:p>
            <a:pPr>
              <a:spcBef>
                <a:spcPct val="0"/>
              </a:spcBef>
              <a:buFontTx/>
              <a:buNone/>
            </a:pPr>
            <a:r>
              <a:rPr lang="en-CA" altLang="en-US" sz="2200" dirty="0"/>
              <a:t>haploid	1 set</a:t>
            </a:r>
          </a:p>
          <a:p>
            <a:pPr>
              <a:spcBef>
                <a:spcPct val="0"/>
              </a:spcBef>
              <a:buFontTx/>
              <a:buNone/>
            </a:pPr>
            <a:r>
              <a:rPr lang="en-CA" altLang="en-US" sz="2200" dirty="0"/>
              <a:t>diploid 	2 sets</a:t>
            </a:r>
          </a:p>
          <a:p>
            <a:pPr>
              <a:spcBef>
                <a:spcPct val="0"/>
              </a:spcBef>
              <a:buFontTx/>
              <a:buNone/>
            </a:pPr>
            <a:r>
              <a:rPr lang="en-CA" altLang="en-US" sz="2200" dirty="0"/>
              <a:t>triploid	3 sets</a:t>
            </a:r>
          </a:p>
          <a:p>
            <a:pPr>
              <a:spcBef>
                <a:spcPct val="0"/>
              </a:spcBef>
              <a:buFontTx/>
              <a:buNone/>
            </a:pPr>
            <a:r>
              <a:rPr lang="en-CA" altLang="en-US" sz="2200" dirty="0"/>
              <a:t>tetraploid	4 sets</a:t>
            </a:r>
          </a:p>
          <a:p>
            <a:pPr>
              <a:spcBef>
                <a:spcPct val="0"/>
              </a:spcBef>
              <a:buFontTx/>
              <a:buNone/>
            </a:pPr>
            <a:r>
              <a:rPr lang="en-CA" altLang="en-US" sz="2200" dirty="0" err="1"/>
              <a:t>hexaploid</a:t>
            </a:r>
            <a:r>
              <a:rPr lang="en-CA" altLang="en-US" sz="2200" dirty="0"/>
              <a:t>	6 sets</a:t>
            </a:r>
          </a:p>
          <a:p>
            <a:pPr>
              <a:spcBef>
                <a:spcPct val="0"/>
              </a:spcBef>
              <a:buFontTx/>
              <a:buNone/>
            </a:pPr>
            <a:r>
              <a:rPr lang="en-CA" altLang="en-US" sz="2200" dirty="0" err="1"/>
              <a:t>octaploid</a:t>
            </a:r>
            <a:r>
              <a:rPr lang="en-CA" altLang="en-US" sz="2200" dirty="0"/>
              <a:t>	8 sets</a:t>
            </a:r>
          </a:p>
        </p:txBody>
      </p:sp>
      <p:sp>
        <p:nvSpPr>
          <p:cNvPr id="23557" name="TextBox 1"/>
          <p:cNvSpPr txBox="1">
            <a:spLocks noChangeArrowheads="1"/>
          </p:cNvSpPr>
          <p:nvPr/>
        </p:nvSpPr>
        <p:spPr bwMode="auto">
          <a:xfrm>
            <a:off x="4789488" y="6453188"/>
            <a:ext cx="3863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GB" altLang="en-US" sz="1800"/>
              <a:t>Diploid set of human chromosomes</a:t>
            </a:r>
          </a:p>
        </p:txBody>
      </p:sp>
      <p:sp>
        <p:nvSpPr>
          <p:cNvPr id="23558" name="Title 2"/>
          <p:cNvSpPr>
            <a:spLocks noGrp="1" noChangeArrowheads="1"/>
          </p:cNvSpPr>
          <p:nvPr>
            <p:ph type="title"/>
          </p:nvPr>
        </p:nvSpPr>
        <p:spPr>
          <a:xfrm>
            <a:off x="457200" y="165100"/>
            <a:ext cx="8229600" cy="1031875"/>
          </a:xfrm>
        </p:spPr>
        <p:txBody>
          <a:bodyPr>
            <a:noAutofit/>
          </a:bodyPr>
          <a:lstStyle/>
          <a:p>
            <a:r>
              <a:rPr lang="en-GB" altLang="en-US" sz="3200" dirty="0" smtClean="0">
                <a:solidFill>
                  <a:srgbClr val="C00000"/>
                </a:solidFill>
                <a:latin typeface="Arial" panose="020B0604020202020204" pitchFamily="34" charset="0"/>
                <a:cs typeface="Arial" panose="020B0604020202020204" pitchFamily="34" charset="0"/>
              </a:rPr>
              <a:t>Somatic cells are </a:t>
            </a:r>
            <a:r>
              <a:rPr lang="en-GB" altLang="en-US" sz="3200" b="1" dirty="0" smtClean="0">
                <a:solidFill>
                  <a:srgbClr val="C00000"/>
                </a:solidFill>
                <a:latin typeface="Arial" panose="020B0604020202020204" pitchFamily="34" charset="0"/>
                <a:cs typeface="Arial" panose="020B0604020202020204" pitchFamily="34" charset="0"/>
              </a:rPr>
              <a:t>diploid (2n)</a:t>
            </a:r>
            <a:r>
              <a:rPr lang="en-GB" altLang="en-US" sz="3200" dirty="0" smtClean="0">
                <a:solidFill>
                  <a:srgbClr val="C00000"/>
                </a:solidFill>
                <a:latin typeface="Arial" panose="020B0604020202020204" pitchFamily="34" charset="0"/>
                <a:cs typeface="Arial" panose="020B0604020202020204" pitchFamily="34" charset="0"/>
              </a:rPr>
              <a:t> and</a:t>
            </a:r>
            <a:br>
              <a:rPr lang="en-GB" altLang="en-US" sz="3200" dirty="0" smtClean="0">
                <a:solidFill>
                  <a:srgbClr val="C00000"/>
                </a:solidFill>
                <a:latin typeface="Arial" panose="020B0604020202020204" pitchFamily="34" charset="0"/>
                <a:cs typeface="Arial" panose="020B0604020202020204" pitchFamily="34" charset="0"/>
              </a:rPr>
            </a:br>
            <a:r>
              <a:rPr lang="en-GB" altLang="en-US" sz="3200" dirty="0" smtClean="0">
                <a:solidFill>
                  <a:srgbClr val="C00000"/>
                </a:solidFill>
                <a:latin typeface="Arial" panose="020B0604020202020204" pitchFamily="34" charset="0"/>
                <a:cs typeface="Arial" panose="020B0604020202020204" pitchFamily="34" charset="0"/>
              </a:rPr>
              <a:t>Gametes (sperm/ovum) are </a:t>
            </a:r>
            <a:r>
              <a:rPr lang="en-GB" altLang="en-US" sz="3200" b="1" dirty="0" smtClean="0">
                <a:solidFill>
                  <a:srgbClr val="C00000"/>
                </a:solidFill>
                <a:latin typeface="Arial" panose="020B0604020202020204" pitchFamily="34" charset="0"/>
                <a:cs typeface="Arial" panose="020B0604020202020204" pitchFamily="34" charset="0"/>
              </a:rPr>
              <a:t>haploid (n)</a:t>
            </a:r>
          </a:p>
        </p:txBody>
      </p:sp>
    </p:spTree>
    <p:extLst>
      <p:ext uri="{BB962C8B-B14F-4D97-AF65-F5344CB8AC3E}">
        <p14:creationId xmlns:p14="http://schemas.microsoft.com/office/powerpoint/2010/main" val="5587693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9"/>
          <p:cNvSpPr>
            <a:spLocks noChangeArrowheads="1"/>
          </p:cNvSpPr>
          <p:nvPr/>
        </p:nvSpPr>
        <p:spPr bwMode="auto">
          <a:xfrm>
            <a:off x="304800" y="836613"/>
            <a:ext cx="8515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50000"/>
              </a:spcBef>
              <a:buFontTx/>
              <a:buNone/>
            </a:pPr>
            <a:r>
              <a:rPr lang="en-US" altLang="en-US" sz="2400"/>
              <a:t>Through </a:t>
            </a:r>
            <a:r>
              <a:rPr lang="en-US" altLang="en-US" sz="2400" b="1" u="sng"/>
              <a:t>fertilization</a:t>
            </a:r>
            <a:r>
              <a:rPr lang="en-US" altLang="en-US" sz="2400"/>
              <a:t> of two sex cells (gametes): one basic genome set (n) from male gamete (father’s sperm) and another set (n) from female gamete (mother’s egg).</a:t>
            </a:r>
          </a:p>
        </p:txBody>
      </p:sp>
      <p:pic>
        <p:nvPicPr>
          <p:cNvPr id="2560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987550"/>
            <a:ext cx="4184650" cy="422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2"/>
          <p:cNvSpPr txBox="1">
            <a:spLocks noChangeArrowheads="1"/>
          </p:cNvSpPr>
          <p:nvPr/>
        </p:nvSpPr>
        <p:spPr bwMode="auto">
          <a:xfrm>
            <a:off x="1801813" y="5543550"/>
            <a:ext cx="466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1800"/>
              <a:t>(n)</a:t>
            </a:r>
          </a:p>
        </p:txBody>
      </p:sp>
      <p:sp>
        <p:nvSpPr>
          <p:cNvPr id="25605" name="TextBox 11"/>
          <p:cNvSpPr txBox="1">
            <a:spLocks noChangeArrowheads="1"/>
          </p:cNvSpPr>
          <p:nvPr/>
        </p:nvSpPr>
        <p:spPr bwMode="auto">
          <a:xfrm>
            <a:off x="1798638" y="4579938"/>
            <a:ext cx="469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CA" altLang="en-US" sz="1800"/>
              <a:t>(n)</a:t>
            </a:r>
          </a:p>
        </p:txBody>
      </p:sp>
      <p:sp>
        <p:nvSpPr>
          <p:cNvPr id="25606" name="Title 1"/>
          <p:cNvSpPr>
            <a:spLocks noGrp="1" noChangeArrowheads="1"/>
          </p:cNvSpPr>
          <p:nvPr>
            <p:ph type="title"/>
          </p:nvPr>
        </p:nvSpPr>
        <p:spPr>
          <a:xfrm>
            <a:off x="0" y="115888"/>
            <a:ext cx="9144000" cy="635000"/>
          </a:xfrm>
        </p:spPr>
        <p:txBody>
          <a:bodyPr>
            <a:normAutofit fontScale="90000"/>
          </a:bodyPr>
          <a:lstStyle/>
          <a:p>
            <a:r>
              <a:rPr lang="en-US" altLang="en-US" sz="3600" smtClean="0">
                <a:solidFill>
                  <a:srgbClr val="C00000"/>
                </a:solidFill>
              </a:rPr>
              <a:t>How does the ‘2n’ genome arise in embryo?</a:t>
            </a:r>
            <a:endParaRPr lang="en-GB" altLang="en-US" sz="3600" smtClean="0">
              <a:solidFill>
                <a:srgbClr val="C00000"/>
              </a:solidFill>
            </a:endParaRPr>
          </a:p>
        </p:txBody>
      </p:sp>
      <p:sp>
        <p:nvSpPr>
          <p:cNvPr id="19" name="Oval 18">
            <a:extLst/>
          </p:cNvPr>
          <p:cNvSpPr/>
          <p:nvPr/>
        </p:nvSpPr>
        <p:spPr>
          <a:xfrm>
            <a:off x="6989053" y="2708738"/>
            <a:ext cx="720000" cy="720000"/>
          </a:xfrm>
          <a:prstGeom prst="ellipse">
            <a:avLst/>
          </a:prstGeom>
          <a:solidFill>
            <a:srgbClr val="540054"/>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GB" dirty="0"/>
              <a:t>n</a:t>
            </a:r>
          </a:p>
        </p:txBody>
      </p:sp>
      <p:sp>
        <p:nvSpPr>
          <p:cNvPr id="25610" name="TextBox 4"/>
          <p:cNvSpPr txBox="1">
            <a:spLocks noChangeArrowheads="1"/>
          </p:cNvSpPr>
          <p:nvPr/>
        </p:nvSpPr>
        <p:spPr bwMode="auto">
          <a:xfrm>
            <a:off x="4878388" y="2349500"/>
            <a:ext cx="863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t>Sperm</a:t>
            </a:r>
          </a:p>
        </p:txBody>
      </p:sp>
      <p:sp>
        <p:nvSpPr>
          <p:cNvPr id="25611" name="TextBox 5"/>
          <p:cNvSpPr txBox="1">
            <a:spLocks noChangeArrowheads="1"/>
          </p:cNvSpPr>
          <p:nvPr/>
        </p:nvSpPr>
        <p:spPr bwMode="auto">
          <a:xfrm>
            <a:off x="6948488" y="2349500"/>
            <a:ext cx="800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t>Ovum</a:t>
            </a:r>
          </a:p>
        </p:txBody>
      </p:sp>
      <p:grpSp>
        <p:nvGrpSpPr>
          <p:cNvPr id="25612" name="Group 14"/>
          <p:cNvGrpSpPr>
            <a:grpSpLocks/>
          </p:cNvGrpSpPr>
          <p:nvPr/>
        </p:nvGrpSpPr>
        <p:grpSpPr bwMode="auto">
          <a:xfrm>
            <a:off x="5183188" y="2695575"/>
            <a:ext cx="287337" cy="1158875"/>
            <a:chOff x="686333" y="3426267"/>
            <a:chExt cx="288000" cy="1159588"/>
          </a:xfrm>
        </p:grpSpPr>
        <p:sp>
          <p:nvSpPr>
            <p:cNvPr id="24" name="Oval 23">
              <a:extLst/>
            </p:cNvPr>
            <p:cNvSpPr/>
            <p:nvPr/>
          </p:nvSpPr>
          <p:spPr>
            <a:xfrm>
              <a:off x="686333" y="3426267"/>
              <a:ext cx="288000" cy="288000"/>
            </a:xfrm>
            <a:prstGeom prst="ellipse">
              <a:avLst/>
            </a:prstGeom>
            <a:solidFill>
              <a:srgbClr val="6633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GB" dirty="0"/>
                <a:t>n</a:t>
              </a:r>
            </a:p>
          </p:txBody>
        </p:sp>
        <p:sp>
          <p:nvSpPr>
            <p:cNvPr id="25" name="Oval 24">
              <a:extLst/>
            </p:cNvPr>
            <p:cNvSpPr/>
            <p:nvPr/>
          </p:nvSpPr>
          <p:spPr>
            <a:xfrm>
              <a:off x="766698" y="3675499"/>
              <a:ext cx="130161" cy="360008"/>
            </a:xfrm>
            <a:prstGeom prst="ellipse">
              <a:avLst/>
            </a:prstGeom>
            <a:solidFill>
              <a:srgbClr val="663300"/>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GB" dirty="0"/>
            </a:p>
          </p:txBody>
        </p:sp>
        <p:sp>
          <p:nvSpPr>
            <p:cNvPr id="26" name="Freeform: Shape 7">
              <a:extLst/>
            </p:cNvPr>
            <p:cNvSpPr/>
            <p:nvPr/>
          </p:nvSpPr>
          <p:spPr>
            <a:xfrm>
              <a:off x="734068" y="4017180"/>
              <a:ext cx="97060" cy="568675"/>
            </a:xfrm>
            <a:custGeom>
              <a:avLst/>
              <a:gdLst>
                <a:gd name="connsiteX0" fmla="*/ 96982 w 97577"/>
                <a:gd name="connsiteY0" fmla="*/ 0 h 568037"/>
                <a:gd name="connsiteX1" fmla="*/ 83127 w 97577"/>
                <a:gd name="connsiteY1" fmla="*/ 443346 h 568037"/>
                <a:gd name="connsiteX2" fmla="*/ 0 w 97577"/>
                <a:gd name="connsiteY2" fmla="*/ 568037 h 568037"/>
              </a:gdLst>
              <a:ahLst/>
              <a:cxnLst>
                <a:cxn ang="0">
                  <a:pos x="connsiteX0" y="connsiteY0"/>
                </a:cxn>
                <a:cxn ang="0">
                  <a:pos x="connsiteX1" y="connsiteY1"/>
                </a:cxn>
                <a:cxn ang="0">
                  <a:pos x="connsiteX2" y="connsiteY2"/>
                </a:cxn>
              </a:cxnLst>
              <a:rect l="l" t="t" r="r" b="b"/>
              <a:pathLst>
                <a:path w="97577" h="568037">
                  <a:moveTo>
                    <a:pt x="96982" y="0"/>
                  </a:moveTo>
                  <a:cubicBezTo>
                    <a:pt x="98136" y="174336"/>
                    <a:pt x="99291" y="348673"/>
                    <a:pt x="83127" y="443346"/>
                  </a:cubicBezTo>
                  <a:cubicBezTo>
                    <a:pt x="66963" y="538019"/>
                    <a:pt x="33481" y="553028"/>
                    <a:pt x="0" y="568037"/>
                  </a:cubicBezTo>
                </a:path>
              </a:pathLst>
            </a:custGeom>
            <a:noFill/>
            <a:ln>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grpSp>
      <p:sp>
        <p:nvSpPr>
          <p:cNvPr id="25613" name="TextBox 9"/>
          <p:cNvSpPr txBox="1">
            <a:spLocks noChangeArrowheads="1"/>
          </p:cNvSpPr>
          <p:nvPr/>
        </p:nvSpPr>
        <p:spPr bwMode="auto">
          <a:xfrm>
            <a:off x="6073775" y="2925763"/>
            <a:ext cx="3381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t>X</a:t>
            </a:r>
          </a:p>
        </p:txBody>
      </p:sp>
      <p:sp>
        <p:nvSpPr>
          <p:cNvPr id="28" name="Oval 27">
            <a:extLst/>
          </p:cNvPr>
          <p:cNvSpPr/>
          <p:nvPr/>
        </p:nvSpPr>
        <p:spPr>
          <a:xfrm>
            <a:off x="5701183" y="4153501"/>
            <a:ext cx="1080000" cy="1080000"/>
          </a:xfrm>
          <a:prstGeom prst="ellipse">
            <a:avLst/>
          </a:prstGeom>
          <a:solidFill>
            <a:srgbClr val="18240A"/>
          </a:solidFill>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GB" dirty="0"/>
              <a:t>2n</a:t>
            </a:r>
          </a:p>
        </p:txBody>
      </p:sp>
      <p:cxnSp>
        <p:nvCxnSpPr>
          <p:cNvPr id="29" name="Straight Arrow Connector 28">
            <a:extLst/>
          </p:cNvPr>
          <p:cNvCxnSpPr/>
          <p:nvPr/>
        </p:nvCxnSpPr>
        <p:spPr>
          <a:xfrm>
            <a:off x="6240463" y="3573463"/>
            <a:ext cx="0" cy="547687"/>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618" name="TextBox 13"/>
          <p:cNvSpPr txBox="1">
            <a:spLocks noChangeArrowheads="1"/>
          </p:cNvSpPr>
          <p:nvPr/>
        </p:nvSpPr>
        <p:spPr bwMode="auto">
          <a:xfrm>
            <a:off x="5670550" y="3252788"/>
            <a:ext cx="12874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GB" altLang="en-US" sz="1800"/>
              <a:t>fertilization</a:t>
            </a:r>
          </a:p>
        </p:txBody>
      </p:sp>
      <p:sp>
        <p:nvSpPr>
          <p:cNvPr id="25619" name="Rectangle 30"/>
          <p:cNvSpPr>
            <a:spLocks noChangeArrowheads="1"/>
          </p:cNvSpPr>
          <p:nvPr/>
        </p:nvSpPr>
        <p:spPr bwMode="auto">
          <a:xfrm>
            <a:off x="7748588" y="2852738"/>
            <a:ext cx="12874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t>(gametes) </a:t>
            </a:r>
          </a:p>
        </p:txBody>
      </p:sp>
      <p:sp>
        <p:nvSpPr>
          <p:cNvPr id="25620" name="TextBox 31"/>
          <p:cNvSpPr txBox="1">
            <a:spLocks noChangeArrowheads="1"/>
          </p:cNvSpPr>
          <p:nvPr/>
        </p:nvSpPr>
        <p:spPr bwMode="auto">
          <a:xfrm>
            <a:off x="5732463" y="5219700"/>
            <a:ext cx="979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t>Embryo</a:t>
            </a:r>
          </a:p>
        </p:txBody>
      </p:sp>
      <p:sp>
        <p:nvSpPr>
          <p:cNvPr id="25621" name="TextBox 32"/>
          <p:cNvSpPr txBox="1">
            <a:spLocks noChangeArrowheads="1"/>
          </p:cNvSpPr>
          <p:nvPr/>
        </p:nvSpPr>
        <p:spPr bwMode="auto">
          <a:xfrm>
            <a:off x="4427538" y="5805488"/>
            <a:ext cx="40576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 typeface="Wingdings" panose="05000000000000000000" pitchFamily="2" charset="2"/>
              <a:buChar char="v"/>
            </a:pPr>
            <a:r>
              <a:rPr lang="en-US" altLang="en-US" sz="1800">
                <a:solidFill>
                  <a:srgbClr val="00B0F0"/>
                </a:solidFill>
              </a:rPr>
              <a:t> So gametes need to be haploid (n) </a:t>
            </a:r>
          </a:p>
        </p:txBody>
      </p:sp>
      <p:sp>
        <p:nvSpPr>
          <p:cNvPr id="34" name="Rectangle 33"/>
          <p:cNvSpPr>
            <a:spLocks noChangeArrowheads="1"/>
          </p:cNvSpPr>
          <p:nvPr/>
        </p:nvSpPr>
        <p:spPr bwMode="auto">
          <a:xfrm>
            <a:off x="455613" y="6370638"/>
            <a:ext cx="82089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 typeface="Wingdings" panose="05000000000000000000" pitchFamily="2" charset="2"/>
              <a:buChar char="Ø"/>
            </a:pPr>
            <a:r>
              <a:rPr lang="en-US" altLang="en-US" sz="1800" b="1">
                <a:solidFill>
                  <a:srgbClr val="C40091"/>
                </a:solidFill>
              </a:rPr>
              <a:t> How do we get haploid gametes in a diploid organism?</a:t>
            </a:r>
          </a:p>
        </p:txBody>
      </p:sp>
    </p:spTree>
    <p:extLst>
      <p:ext uri="{BB962C8B-B14F-4D97-AF65-F5344CB8AC3E}">
        <p14:creationId xmlns:p14="http://schemas.microsoft.com/office/powerpoint/2010/main" val="18887755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4"/>
          <p:cNvSpPr txBox="1">
            <a:spLocks noChangeArrowheads="1"/>
          </p:cNvSpPr>
          <p:nvPr/>
        </p:nvSpPr>
        <p:spPr bwMode="auto">
          <a:xfrm>
            <a:off x="28575" y="692150"/>
            <a:ext cx="9072563"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50000"/>
              </a:spcBef>
              <a:buFontTx/>
              <a:buNone/>
            </a:pPr>
            <a:r>
              <a:rPr lang="en-US" altLang="en-US" sz="2400" b="1">
                <a:cs typeface="Times New Roman" panose="02020603050405020304" pitchFamily="18" charset="0"/>
              </a:rPr>
              <a:t>Mitosis </a:t>
            </a:r>
            <a:r>
              <a:rPr lang="en-US" altLang="en-US" sz="2400" u="sng">
                <a:cs typeface="Times New Roman" panose="02020603050405020304" pitchFamily="18" charset="0"/>
              </a:rPr>
              <a:t>(</a:t>
            </a:r>
            <a:r>
              <a:rPr lang="en-US" altLang="en-US" sz="2400" i="1" u="sng">
                <a:cs typeface="Times New Roman" panose="02020603050405020304" pitchFamily="18" charset="0"/>
              </a:rPr>
              <a:t>equal division</a:t>
            </a:r>
            <a:r>
              <a:rPr lang="en-US" altLang="en-US" sz="2400" u="sng">
                <a:cs typeface="Times New Roman" panose="02020603050405020304" pitchFamily="18" charset="0"/>
              </a:rPr>
              <a:t>):</a:t>
            </a:r>
            <a:r>
              <a:rPr lang="en-US" altLang="en-US" sz="2400">
                <a:cs typeface="Times New Roman" panose="02020603050405020304" pitchFamily="18" charset="0"/>
              </a:rPr>
              <a:t> When the somatic (body) cells just increase in number. </a:t>
            </a:r>
          </a:p>
          <a:p>
            <a:pPr algn="just" eaLnBrk="1" hangingPunct="1">
              <a:spcBef>
                <a:spcPct val="50000"/>
              </a:spcBef>
              <a:buFontTx/>
              <a:buNone/>
            </a:pPr>
            <a:r>
              <a:rPr lang="en-US" altLang="en-US" sz="2400">
                <a:cs typeface="Times New Roman" panose="02020603050405020304" pitchFamily="18" charset="0"/>
              </a:rPr>
              <a:t>One cell ---</a:t>
            </a:r>
            <a:r>
              <a:rPr lang="en-US" altLang="en-US" sz="2400">
                <a:latin typeface="Times New Roman" panose="02020603050405020304" pitchFamily="18" charset="0"/>
                <a:cs typeface="Times New Roman" panose="02020603050405020304" pitchFamily="18" charset="0"/>
                <a:sym typeface="Wingdings" panose="05000000000000000000" pitchFamily="2" charset="2"/>
              </a:rPr>
              <a:t></a:t>
            </a:r>
            <a:r>
              <a:rPr lang="en-US" altLang="en-US" sz="2400">
                <a:cs typeface="Times New Roman" panose="02020603050405020304" pitchFamily="18" charset="0"/>
              </a:rPr>
              <a:t> </a:t>
            </a:r>
            <a:r>
              <a:rPr lang="en-US" altLang="en-US" sz="1600">
                <a:cs typeface="Times New Roman" panose="02020603050405020304" pitchFamily="18" charset="0"/>
              </a:rPr>
              <a:t>(genome duplication &amp; segregation into two)</a:t>
            </a:r>
            <a:r>
              <a:rPr lang="en-US" altLang="en-US" sz="2400">
                <a:cs typeface="Times New Roman" panose="02020603050405020304" pitchFamily="18" charset="0"/>
              </a:rPr>
              <a:t> ----</a:t>
            </a:r>
            <a:r>
              <a:rPr lang="en-US" altLang="en-US" sz="2400">
                <a:latin typeface="Times New Roman" panose="02020603050405020304" pitchFamily="18" charset="0"/>
                <a:cs typeface="Times New Roman" panose="02020603050405020304" pitchFamily="18" charset="0"/>
                <a:sym typeface="Wingdings" panose="05000000000000000000" pitchFamily="2" charset="2"/>
              </a:rPr>
              <a:t></a:t>
            </a:r>
            <a:r>
              <a:rPr lang="en-US" altLang="en-US" sz="2400">
                <a:cs typeface="Times New Roman" panose="02020603050405020304" pitchFamily="18" charset="0"/>
              </a:rPr>
              <a:t> Two cells</a:t>
            </a:r>
          </a:p>
          <a:p>
            <a:pPr algn="just" eaLnBrk="1" hangingPunct="1">
              <a:spcBef>
                <a:spcPct val="50000"/>
              </a:spcBef>
              <a:buFontTx/>
              <a:buNone/>
            </a:pPr>
            <a:r>
              <a:rPr lang="en-US" altLang="en-US" sz="2400">
                <a:cs typeface="Times New Roman" panose="02020603050405020304" pitchFamily="18" charset="0"/>
              </a:rPr>
              <a:t>			2n ---(4n)---</a:t>
            </a:r>
            <a:r>
              <a:rPr lang="en-US" altLang="en-US" sz="2400">
                <a:latin typeface="Times New Roman" panose="02020603050405020304" pitchFamily="18" charset="0"/>
                <a:cs typeface="Times New Roman" panose="02020603050405020304" pitchFamily="18" charset="0"/>
                <a:sym typeface="Wingdings" panose="05000000000000000000" pitchFamily="2" charset="2"/>
              </a:rPr>
              <a:t></a:t>
            </a:r>
            <a:r>
              <a:rPr lang="en-US" altLang="en-US" sz="2400">
                <a:cs typeface="Times New Roman" panose="02020603050405020304" pitchFamily="18" charset="0"/>
              </a:rPr>
              <a:t> 2n + 2n		</a:t>
            </a:r>
          </a:p>
          <a:p>
            <a:pPr algn="just" eaLnBrk="1" hangingPunct="1">
              <a:spcBef>
                <a:spcPct val="50000"/>
              </a:spcBef>
              <a:buFontTx/>
              <a:buNone/>
            </a:pPr>
            <a:r>
              <a:rPr lang="en-US" altLang="en-US" sz="2400">
                <a:cs typeface="Times New Roman" panose="02020603050405020304" pitchFamily="18" charset="0"/>
              </a:rPr>
              <a:t>			n ---(2n)---</a:t>
            </a:r>
            <a:r>
              <a:rPr lang="en-US" altLang="en-US" sz="2400">
                <a:latin typeface="Times New Roman" panose="02020603050405020304" pitchFamily="18" charset="0"/>
                <a:cs typeface="Times New Roman" panose="02020603050405020304" pitchFamily="18" charset="0"/>
                <a:sym typeface="Wingdings" panose="05000000000000000000" pitchFamily="2" charset="2"/>
              </a:rPr>
              <a:t></a:t>
            </a:r>
            <a:r>
              <a:rPr lang="en-US" altLang="en-US" sz="2400">
                <a:cs typeface="Times New Roman" panose="02020603050405020304" pitchFamily="18" charset="0"/>
              </a:rPr>
              <a:t> n + n</a:t>
            </a:r>
            <a:endParaRPr lang="en-US" altLang="en-US" sz="2400" b="1">
              <a:cs typeface="Times New Roman" panose="02020603050405020304" pitchFamily="18" charset="0"/>
            </a:endParaRPr>
          </a:p>
          <a:p>
            <a:pPr algn="just" eaLnBrk="1" hangingPunct="1">
              <a:spcBef>
                <a:spcPct val="50000"/>
              </a:spcBef>
              <a:buFontTx/>
              <a:buNone/>
            </a:pPr>
            <a:r>
              <a:rPr lang="en-US" altLang="en-US" sz="2400" b="1">
                <a:cs typeface="Times New Roman" panose="02020603050405020304" pitchFamily="18" charset="0"/>
              </a:rPr>
              <a:t>Meiosis </a:t>
            </a:r>
            <a:r>
              <a:rPr lang="en-US" altLang="en-US" sz="2400" u="sng">
                <a:cs typeface="Times New Roman" panose="02020603050405020304" pitchFamily="18" charset="0"/>
              </a:rPr>
              <a:t>(</a:t>
            </a:r>
            <a:r>
              <a:rPr lang="en-US" altLang="en-US" sz="2400" i="1" u="sng">
                <a:cs typeface="Times New Roman" panose="02020603050405020304" pitchFamily="18" charset="0"/>
              </a:rPr>
              <a:t>reduction division</a:t>
            </a:r>
            <a:r>
              <a:rPr lang="en-US" altLang="en-US" sz="2400" u="sng">
                <a:cs typeface="Times New Roman" panose="02020603050405020304" pitchFamily="18" charset="0"/>
              </a:rPr>
              <a:t>):</a:t>
            </a:r>
            <a:r>
              <a:rPr lang="en-US" altLang="en-US" sz="2400">
                <a:cs typeface="Times New Roman" panose="02020603050405020304" pitchFamily="18" charset="0"/>
              </a:rPr>
              <a:t> For sexually reproducing diploid organism specialized diploid cells (meiocytes) undergo two sequential nuclear divisions to form four haploid cells. </a:t>
            </a:r>
          </a:p>
          <a:p>
            <a:pPr algn="just" eaLnBrk="1" hangingPunct="1">
              <a:spcBef>
                <a:spcPct val="50000"/>
              </a:spcBef>
              <a:buFontTx/>
              <a:buNone/>
            </a:pPr>
            <a:r>
              <a:rPr lang="en-US" altLang="en-US" sz="2400">
                <a:cs typeface="Times New Roman" panose="02020603050405020304" pitchFamily="18" charset="0"/>
              </a:rPr>
              <a:t> One cell ----</a:t>
            </a:r>
            <a:r>
              <a:rPr lang="en-US" altLang="en-US" sz="2400">
                <a:latin typeface="Times New Roman" panose="02020603050405020304" pitchFamily="18" charset="0"/>
                <a:cs typeface="Times New Roman" panose="02020603050405020304" pitchFamily="18" charset="0"/>
                <a:sym typeface="Wingdings" panose="05000000000000000000" pitchFamily="2" charset="2"/>
              </a:rPr>
              <a:t></a:t>
            </a:r>
            <a:r>
              <a:rPr lang="en-US" altLang="en-US" sz="2400">
                <a:cs typeface="Times New Roman" panose="02020603050405020304" pitchFamily="18" charset="0"/>
              </a:rPr>
              <a:t> </a:t>
            </a:r>
            <a:r>
              <a:rPr lang="en-US" altLang="en-US" sz="1600">
                <a:cs typeface="Times New Roman" panose="02020603050405020304" pitchFamily="18" charset="0"/>
              </a:rPr>
              <a:t>(genome duplication &amp; segregation into four)</a:t>
            </a:r>
            <a:r>
              <a:rPr lang="en-US" altLang="en-US" sz="2400">
                <a:cs typeface="Times New Roman" panose="02020603050405020304" pitchFamily="18" charset="0"/>
              </a:rPr>
              <a:t> ----</a:t>
            </a:r>
            <a:r>
              <a:rPr lang="en-US" altLang="en-US" sz="2400">
                <a:latin typeface="Times New Roman" panose="02020603050405020304" pitchFamily="18" charset="0"/>
                <a:cs typeface="Times New Roman" panose="02020603050405020304" pitchFamily="18" charset="0"/>
                <a:sym typeface="Wingdings" panose="05000000000000000000" pitchFamily="2" charset="2"/>
              </a:rPr>
              <a:t></a:t>
            </a:r>
            <a:r>
              <a:rPr lang="en-US" altLang="en-US" sz="2400">
                <a:cs typeface="Times New Roman" panose="02020603050405020304" pitchFamily="18" charset="0"/>
              </a:rPr>
              <a:t> Four cells</a:t>
            </a:r>
          </a:p>
          <a:p>
            <a:pPr algn="just" eaLnBrk="1" hangingPunct="1">
              <a:spcBef>
                <a:spcPct val="50000"/>
              </a:spcBef>
              <a:buFontTx/>
              <a:buNone/>
            </a:pPr>
            <a:endParaRPr lang="en-US" altLang="en-US" sz="2400">
              <a:cs typeface="Times New Roman" panose="02020603050405020304" pitchFamily="18" charset="0"/>
            </a:endParaRPr>
          </a:p>
          <a:p>
            <a:pPr algn="just" eaLnBrk="1" hangingPunct="1">
              <a:spcBef>
                <a:spcPct val="50000"/>
              </a:spcBef>
              <a:buFontTx/>
              <a:buNone/>
            </a:pPr>
            <a:r>
              <a:rPr lang="en-US" altLang="en-US" sz="2400">
                <a:cs typeface="Times New Roman" panose="02020603050405020304" pitchFamily="18" charset="0"/>
              </a:rPr>
              <a:t>		2n ---(4n)---</a:t>
            </a:r>
            <a:r>
              <a:rPr lang="en-US" altLang="en-US" sz="2400">
                <a:latin typeface="Times New Roman" panose="02020603050405020304" pitchFamily="18" charset="0"/>
                <a:cs typeface="Times New Roman" panose="02020603050405020304" pitchFamily="18" charset="0"/>
                <a:sym typeface="Wingdings" panose="05000000000000000000" pitchFamily="2" charset="2"/>
              </a:rPr>
              <a:t></a:t>
            </a:r>
            <a:r>
              <a:rPr lang="en-US" altLang="en-US" sz="2400">
                <a:cs typeface="Times New Roman" panose="02020603050405020304" pitchFamily="18" charset="0"/>
              </a:rPr>
              <a:t> (2n) + (2n) ----</a:t>
            </a:r>
            <a:r>
              <a:rPr lang="en-US" altLang="en-US" sz="2400">
                <a:latin typeface="Times New Roman" panose="02020603050405020304" pitchFamily="18" charset="0"/>
                <a:cs typeface="Times New Roman" panose="02020603050405020304" pitchFamily="18" charset="0"/>
                <a:sym typeface="Wingdings" panose="05000000000000000000" pitchFamily="2" charset="2"/>
              </a:rPr>
              <a:t></a:t>
            </a:r>
            <a:r>
              <a:rPr lang="en-US" altLang="en-US" sz="2400">
                <a:cs typeface="Times New Roman" panose="02020603050405020304" pitchFamily="18" charset="0"/>
              </a:rPr>
              <a:t> n + n+ +n + n</a:t>
            </a:r>
          </a:p>
        </p:txBody>
      </p:sp>
      <p:sp>
        <p:nvSpPr>
          <p:cNvPr id="28675" name="Text Box 5"/>
          <p:cNvSpPr txBox="1">
            <a:spLocks noChangeArrowheads="1"/>
          </p:cNvSpPr>
          <p:nvPr/>
        </p:nvSpPr>
        <p:spPr bwMode="auto">
          <a:xfrm>
            <a:off x="0" y="115888"/>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50000"/>
              </a:spcBef>
              <a:buFontTx/>
              <a:buNone/>
            </a:pPr>
            <a:r>
              <a:rPr lang="en-US" altLang="en-US" sz="2400"/>
              <a:t>In eukaryotic organism, </a:t>
            </a:r>
            <a:r>
              <a:rPr lang="en-US" altLang="en-US" sz="2400" b="1" u="sng"/>
              <a:t>two different types</a:t>
            </a:r>
            <a:r>
              <a:rPr lang="en-US" altLang="en-US" sz="2400"/>
              <a:t> of cell divisions occur</a:t>
            </a:r>
          </a:p>
        </p:txBody>
      </p:sp>
      <p:grpSp>
        <p:nvGrpSpPr>
          <p:cNvPr id="28676" name="Group 50"/>
          <p:cNvGrpSpPr>
            <a:grpSpLocks/>
          </p:cNvGrpSpPr>
          <p:nvPr/>
        </p:nvGrpSpPr>
        <p:grpSpPr bwMode="auto">
          <a:xfrm>
            <a:off x="611188" y="2060575"/>
            <a:ext cx="431800" cy="360363"/>
            <a:chOff x="385" y="1298"/>
            <a:chExt cx="272" cy="227"/>
          </a:xfrm>
        </p:grpSpPr>
        <p:sp>
          <p:nvSpPr>
            <p:cNvPr id="28696" name="Oval 4"/>
            <p:cNvSpPr>
              <a:spLocks noChangeArrowheads="1"/>
            </p:cNvSpPr>
            <p:nvPr/>
          </p:nvSpPr>
          <p:spPr bwMode="auto">
            <a:xfrm>
              <a:off x="385" y="1298"/>
              <a:ext cx="272" cy="227"/>
            </a:xfrm>
            <a:prstGeom prst="ellipse">
              <a:avLst/>
            </a:prstGeom>
            <a:solidFill>
              <a:schemeClr val="folHlink"/>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8697" name="Oval 7"/>
            <p:cNvSpPr>
              <a:spLocks noChangeArrowheads="1"/>
            </p:cNvSpPr>
            <p:nvPr/>
          </p:nvSpPr>
          <p:spPr bwMode="auto">
            <a:xfrm>
              <a:off x="476" y="1374"/>
              <a:ext cx="91" cy="91"/>
            </a:xfrm>
            <a:prstGeom prst="ellipse">
              <a:avLst/>
            </a:prstGeom>
            <a:solidFill>
              <a:srgbClr val="FF0066"/>
            </a:solidFill>
            <a:ln w="9525">
              <a:solidFill>
                <a:srgbClr val="CC0000"/>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sp>
        <p:nvSpPr>
          <p:cNvPr id="28677" name="Rectangle 22"/>
          <p:cNvSpPr>
            <a:spLocks noChangeArrowheads="1"/>
          </p:cNvSpPr>
          <p:nvPr/>
        </p:nvSpPr>
        <p:spPr bwMode="auto">
          <a:xfrm>
            <a:off x="57150" y="6111875"/>
            <a:ext cx="90725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50000"/>
              </a:spcBef>
              <a:buFontTx/>
              <a:buNone/>
            </a:pPr>
            <a:r>
              <a:rPr lang="en-US" altLang="en-US" sz="2000" b="1">
                <a:cs typeface="Times New Roman" panose="02020603050405020304" pitchFamily="18" charset="0"/>
              </a:rPr>
              <a:t>These haploid cells are called gametes (sperms and eggs in plants, animals) or spores (fungi, algae). </a:t>
            </a:r>
          </a:p>
        </p:txBody>
      </p:sp>
      <p:sp>
        <p:nvSpPr>
          <p:cNvPr id="28678" name="Oval 33"/>
          <p:cNvSpPr>
            <a:spLocks noChangeArrowheads="1"/>
          </p:cNvSpPr>
          <p:nvPr/>
        </p:nvSpPr>
        <p:spPr bwMode="auto">
          <a:xfrm>
            <a:off x="684213" y="5013325"/>
            <a:ext cx="431800" cy="360363"/>
          </a:xfrm>
          <a:prstGeom prst="ellipse">
            <a:avLst/>
          </a:prstGeom>
          <a:solidFill>
            <a:srgbClr val="FFFF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nvGrpSpPr>
          <p:cNvPr id="28679" name="Group 35"/>
          <p:cNvGrpSpPr>
            <a:grpSpLocks/>
          </p:cNvGrpSpPr>
          <p:nvPr/>
        </p:nvGrpSpPr>
        <p:grpSpPr bwMode="auto">
          <a:xfrm>
            <a:off x="7235825" y="5013325"/>
            <a:ext cx="431800" cy="360363"/>
            <a:chOff x="476" y="1253"/>
            <a:chExt cx="272" cy="227"/>
          </a:xfrm>
        </p:grpSpPr>
        <p:sp>
          <p:nvSpPr>
            <p:cNvPr id="28694" name="Oval 36"/>
            <p:cNvSpPr>
              <a:spLocks noChangeArrowheads="1"/>
            </p:cNvSpPr>
            <p:nvPr/>
          </p:nvSpPr>
          <p:spPr bwMode="auto">
            <a:xfrm>
              <a:off x="476" y="1253"/>
              <a:ext cx="272" cy="227"/>
            </a:xfrm>
            <a:prstGeom prst="ellipse">
              <a:avLst/>
            </a:prstGeom>
            <a:solidFill>
              <a:srgbClr val="FFFF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8695" name="Oval 37"/>
            <p:cNvSpPr>
              <a:spLocks noChangeArrowheads="1"/>
            </p:cNvSpPr>
            <p:nvPr/>
          </p:nvSpPr>
          <p:spPr bwMode="auto">
            <a:xfrm>
              <a:off x="567" y="1344"/>
              <a:ext cx="45" cy="45"/>
            </a:xfrm>
            <a:prstGeom prst="ellipse">
              <a:avLst/>
            </a:prstGeom>
            <a:solidFill>
              <a:srgbClr val="FF0066"/>
            </a:solidFill>
            <a:ln w="9525">
              <a:solidFill>
                <a:srgbClr val="CC0000"/>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grpSp>
        <p:nvGrpSpPr>
          <p:cNvPr id="28680" name="Group 38"/>
          <p:cNvGrpSpPr>
            <a:grpSpLocks/>
          </p:cNvGrpSpPr>
          <p:nvPr/>
        </p:nvGrpSpPr>
        <p:grpSpPr bwMode="auto">
          <a:xfrm>
            <a:off x="6588125" y="5013325"/>
            <a:ext cx="431800" cy="360363"/>
            <a:chOff x="476" y="1253"/>
            <a:chExt cx="272" cy="227"/>
          </a:xfrm>
        </p:grpSpPr>
        <p:sp>
          <p:nvSpPr>
            <p:cNvPr id="28692" name="Oval 39"/>
            <p:cNvSpPr>
              <a:spLocks noChangeArrowheads="1"/>
            </p:cNvSpPr>
            <p:nvPr/>
          </p:nvSpPr>
          <p:spPr bwMode="auto">
            <a:xfrm>
              <a:off x="476" y="1253"/>
              <a:ext cx="272" cy="227"/>
            </a:xfrm>
            <a:prstGeom prst="ellipse">
              <a:avLst/>
            </a:prstGeom>
            <a:solidFill>
              <a:srgbClr val="FFFF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8693" name="Oval 40"/>
            <p:cNvSpPr>
              <a:spLocks noChangeArrowheads="1"/>
            </p:cNvSpPr>
            <p:nvPr/>
          </p:nvSpPr>
          <p:spPr bwMode="auto">
            <a:xfrm>
              <a:off x="567" y="1344"/>
              <a:ext cx="45" cy="45"/>
            </a:xfrm>
            <a:prstGeom prst="ellipse">
              <a:avLst/>
            </a:prstGeom>
            <a:solidFill>
              <a:srgbClr val="FF0066"/>
            </a:solidFill>
            <a:ln w="9525">
              <a:solidFill>
                <a:srgbClr val="CC0000"/>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grpSp>
        <p:nvGrpSpPr>
          <p:cNvPr id="28681" name="Group 44"/>
          <p:cNvGrpSpPr>
            <a:grpSpLocks/>
          </p:cNvGrpSpPr>
          <p:nvPr/>
        </p:nvGrpSpPr>
        <p:grpSpPr bwMode="auto">
          <a:xfrm>
            <a:off x="7812088" y="5013325"/>
            <a:ext cx="431800" cy="360363"/>
            <a:chOff x="476" y="1253"/>
            <a:chExt cx="272" cy="227"/>
          </a:xfrm>
        </p:grpSpPr>
        <p:sp>
          <p:nvSpPr>
            <p:cNvPr id="28690" name="Oval 45"/>
            <p:cNvSpPr>
              <a:spLocks noChangeArrowheads="1"/>
            </p:cNvSpPr>
            <p:nvPr/>
          </p:nvSpPr>
          <p:spPr bwMode="auto">
            <a:xfrm>
              <a:off x="476" y="1253"/>
              <a:ext cx="272" cy="227"/>
            </a:xfrm>
            <a:prstGeom prst="ellipse">
              <a:avLst/>
            </a:prstGeom>
            <a:solidFill>
              <a:srgbClr val="FFFF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8691" name="Oval 46"/>
            <p:cNvSpPr>
              <a:spLocks noChangeArrowheads="1"/>
            </p:cNvSpPr>
            <p:nvPr/>
          </p:nvSpPr>
          <p:spPr bwMode="auto">
            <a:xfrm>
              <a:off x="567" y="1344"/>
              <a:ext cx="45" cy="45"/>
            </a:xfrm>
            <a:prstGeom prst="ellipse">
              <a:avLst/>
            </a:prstGeom>
            <a:solidFill>
              <a:srgbClr val="FF0066"/>
            </a:solidFill>
            <a:ln w="9525">
              <a:solidFill>
                <a:srgbClr val="CC0000"/>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grpSp>
        <p:nvGrpSpPr>
          <p:cNvPr id="28682" name="Group 47"/>
          <p:cNvGrpSpPr>
            <a:grpSpLocks/>
          </p:cNvGrpSpPr>
          <p:nvPr/>
        </p:nvGrpSpPr>
        <p:grpSpPr bwMode="auto">
          <a:xfrm>
            <a:off x="8459788" y="5013325"/>
            <a:ext cx="431800" cy="360363"/>
            <a:chOff x="476" y="1253"/>
            <a:chExt cx="272" cy="227"/>
          </a:xfrm>
        </p:grpSpPr>
        <p:sp>
          <p:nvSpPr>
            <p:cNvPr id="28688" name="Oval 48"/>
            <p:cNvSpPr>
              <a:spLocks noChangeArrowheads="1"/>
            </p:cNvSpPr>
            <p:nvPr/>
          </p:nvSpPr>
          <p:spPr bwMode="auto">
            <a:xfrm>
              <a:off x="476" y="1253"/>
              <a:ext cx="272" cy="227"/>
            </a:xfrm>
            <a:prstGeom prst="ellipse">
              <a:avLst/>
            </a:prstGeom>
            <a:solidFill>
              <a:srgbClr val="FFFF00"/>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8689" name="Oval 49"/>
            <p:cNvSpPr>
              <a:spLocks noChangeArrowheads="1"/>
            </p:cNvSpPr>
            <p:nvPr/>
          </p:nvSpPr>
          <p:spPr bwMode="auto">
            <a:xfrm>
              <a:off x="567" y="1344"/>
              <a:ext cx="45" cy="45"/>
            </a:xfrm>
            <a:prstGeom prst="ellipse">
              <a:avLst/>
            </a:prstGeom>
            <a:solidFill>
              <a:srgbClr val="FF0066"/>
            </a:solidFill>
            <a:ln w="9525">
              <a:solidFill>
                <a:srgbClr val="CC0000"/>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sp>
        <p:nvSpPr>
          <p:cNvPr id="28683" name="Oval 52"/>
          <p:cNvSpPr>
            <a:spLocks noChangeArrowheads="1"/>
          </p:cNvSpPr>
          <p:nvPr/>
        </p:nvSpPr>
        <p:spPr bwMode="auto">
          <a:xfrm>
            <a:off x="7669213" y="2133600"/>
            <a:ext cx="431800" cy="360363"/>
          </a:xfrm>
          <a:prstGeom prst="ellipse">
            <a:avLst/>
          </a:prstGeom>
          <a:solidFill>
            <a:schemeClr val="folHlink"/>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8684" name="Oval 55"/>
          <p:cNvSpPr>
            <a:spLocks noChangeArrowheads="1"/>
          </p:cNvSpPr>
          <p:nvPr/>
        </p:nvSpPr>
        <p:spPr bwMode="auto">
          <a:xfrm>
            <a:off x="7019925" y="2133600"/>
            <a:ext cx="431800" cy="360363"/>
          </a:xfrm>
          <a:prstGeom prst="ellipse">
            <a:avLst/>
          </a:prstGeom>
          <a:solidFill>
            <a:schemeClr val="folHlink"/>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8685" name="Oval 7"/>
          <p:cNvSpPr>
            <a:spLocks noChangeArrowheads="1"/>
          </p:cNvSpPr>
          <p:nvPr/>
        </p:nvSpPr>
        <p:spPr bwMode="auto">
          <a:xfrm>
            <a:off x="7164388" y="2259013"/>
            <a:ext cx="144462" cy="144462"/>
          </a:xfrm>
          <a:prstGeom prst="ellipse">
            <a:avLst/>
          </a:prstGeom>
          <a:solidFill>
            <a:srgbClr val="FF0066"/>
          </a:solidFill>
          <a:ln w="9525">
            <a:solidFill>
              <a:srgbClr val="CC0000"/>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8686" name="Oval 7"/>
          <p:cNvSpPr>
            <a:spLocks noChangeArrowheads="1"/>
          </p:cNvSpPr>
          <p:nvPr/>
        </p:nvSpPr>
        <p:spPr bwMode="auto">
          <a:xfrm>
            <a:off x="7821613" y="2251075"/>
            <a:ext cx="144462" cy="144463"/>
          </a:xfrm>
          <a:prstGeom prst="ellipse">
            <a:avLst/>
          </a:prstGeom>
          <a:solidFill>
            <a:srgbClr val="FF0066"/>
          </a:solidFill>
          <a:ln w="9525">
            <a:solidFill>
              <a:srgbClr val="CC0000"/>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8687" name="Oval 7"/>
          <p:cNvSpPr>
            <a:spLocks noChangeArrowheads="1"/>
          </p:cNvSpPr>
          <p:nvPr/>
        </p:nvSpPr>
        <p:spPr bwMode="auto">
          <a:xfrm>
            <a:off x="831850" y="5140325"/>
            <a:ext cx="144463" cy="144463"/>
          </a:xfrm>
          <a:prstGeom prst="ellipse">
            <a:avLst/>
          </a:prstGeom>
          <a:solidFill>
            <a:srgbClr val="FF0066"/>
          </a:solidFill>
          <a:ln w="9525">
            <a:solidFill>
              <a:srgbClr val="CC0000"/>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Tree>
    <p:extLst>
      <p:ext uri="{BB962C8B-B14F-4D97-AF65-F5344CB8AC3E}">
        <p14:creationId xmlns:p14="http://schemas.microsoft.com/office/powerpoint/2010/main" val="35472536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att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07265"/>
            <a:ext cx="8915400" cy="3788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3200400" y="76200"/>
            <a:ext cx="3000117" cy="584775"/>
          </a:xfrm>
          <a:prstGeom prst="rect">
            <a:avLst/>
          </a:prstGeom>
          <a:noFill/>
        </p:spPr>
        <p:txBody>
          <a:bodyPr wrap="none" rtlCol="0">
            <a:spAutoFit/>
          </a:bodyPr>
          <a:lstStyle/>
          <a:p>
            <a:r>
              <a:rPr lang="en-US" sz="3200" b="1" dirty="0" smtClean="0"/>
              <a:t>Embryo Splitting</a:t>
            </a:r>
            <a:endParaRPr lang="en-US" sz="3200" b="1" dirty="0"/>
          </a:p>
        </p:txBody>
      </p:sp>
      <p:sp>
        <p:nvSpPr>
          <p:cNvPr id="4" name="Rectangle 3"/>
          <p:cNvSpPr txBox="1">
            <a:spLocks noChangeArrowheads="1"/>
          </p:cNvSpPr>
          <p:nvPr/>
        </p:nvSpPr>
        <p:spPr>
          <a:xfrm>
            <a:off x="762000" y="4419600"/>
            <a:ext cx="8229600" cy="24384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90000"/>
              </a:lnSpc>
            </a:pPr>
            <a:r>
              <a:rPr lang="en-US" altLang="en-US" sz="2400" dirty="0" smtClean="0"/>
              <a:t>Egg collected</a:t>
            </a:r>
          </a:p>
          <a:p>
            <a:pPr>
              <a:lnSpc>
                <a:spcPct val="90000"/>
              </a:lnSpc>
            </a:pPr>
            <a:r>
              <a:rPr lang="en-US" altLang="en-US" sz="2400" dirty="0" smtClean="0"/>
              <a:t>Fertilized by </a:t>
            </a:r>
            <a:r>
              <a:rPr lang="en-US" altLang="en-US" sz="2400" i="1" dirty="0" smtClean="0"/>
              <a:t>in vitro</a:t>
            </a:r>
            <a:r>
              <a:rPr lang="en-US" altLang="en-US" sz="2400" dirty="0" smtClean="0"/>
              <a:t> fertilization (IVF)</a:t>
            </a:r>
          </a:p>
          <a:p>
            <a:pPr>
              <a:lnSpc>
                <a:spcPct val="90000"/>
              </a:lnSpc>
            </a:pPr>
            <a:r>
              <a:rPr lang="en-US" altLang="en-US" sz="2400" dirty="0" smtClean="0"/>
              <a:t>Embryo is grown to 8–16 cells</a:t>
            </a:r>
          </a:p>
          <a:p>
            <a:pPr>
              <a:lnSpc>
                <a:spcPct val="90000"/>
              </a:lnSpc>
            </a:pPr>
            <a:r>
              <a:rPr lang="en-US" altLang="en-US" sz="2400" dirty="0" smtClean="0"/>
              <a:t>Cells are separated</a:t>
            </a:r>
          </a:p>
          <a:p>
            <a:pPr>
              <a:lnSpc>
                <a:spcPct val="90000"/>
              </a:lnSpc>
            </a:pPr>
            <a:r>
              <a:rPr lang="en-US" altLang="en-US" sz="2400" dirty="0" smtClean="0"/>
              <a:t>Separated cells grown into separate embryos </a:t>
            </a:r>
          </a:p>
          <a:p>
            <a:pPr>
              <a:lnSpc>
                <a:spcPct val="90000"/>
              </a:lnSpc>
            </a:pPr>
            <a:r>
              <a:rPr lang="en-US" altLang="en-US" sz="2400" dirty="0" smtClean="0"/>
              <a:t>Embryos transplanted into surrogate mothers</a:t>
            </a:r>
          </a:p>
        </p:txBody>
      </p:sp>
    </p:spTree>
    <p:extLst>
      <p:ext uri="{BB962C8B-B14F-4D97-AF65-F5344CB8AC3E}">
        <p14:creationId xmlns:p14="http://schemas.microsoft.com/office/powerpoint/2010/main" val="18873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652588"/>
            <a:ext cx="6286500" cy="355282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2880" y="1600200"/>
            <a:ext cx="2476500" cy="3657600"/>
          </a:xfrm>
          <a:prstGeom prst="rect">
            <a:avLst/>
          </a:prstGeom>
        </p:spPr>
      </p:pic>
    </p:spTree>
    <p:extLst>
      <p:ext uri="{BB962C8B-B14F-4D97-AF65-F5344CB8AC3E}">
        <p14:creationId xmlns:p14="http://schemas.microsoft.com/office/powerpoint/2010/main" val="17519633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Box 3"/>
          <p:cNvSpPr txBox="1">
            <a:spLocks noChangeArrowheads="1"/>
          </p:cNvSpPr>
          <p:nvPr/>
        </p:nvSpPr>
        <p:spPr bwMode="auto">
          <a:xfrm>
            <a:off x="1476375" y="-26988"/>
            <a:ext cx="6245225" cy="830263"/>
          </a:xfrm>
          <a:prstGeom prst="rect">
            <a:avLst/>
          </a:prstGeom>
          <a:noFill/>
          <a:ln w="9525">
            <a:noFill/>
            <a:miter lim="800000"/>
            <a:headEnd/>
            <a:tailEnd/>
          </a:ln>
        </p:spPr>
        <p:txBody>
          <a:bodyPr wrap="none">
            <a:spAutoFit/>
          </a:bodyPr>
          <a:lstStyle/>
          <a:p>
            <a:r>
              <a:rPr lang="en-US" altLang="en-US" sz="4800" b="1"/>
              <a:t>Cloning Whole Animals </a:t>
            </a:r>
          </a:p>
        </p:txBody>
      </p:sp>
      <p:grpSp>
        <p:nvGrpSpPr>
          <p:cNvPr id="2" name="Group 4"/>
          <p:cNvGrpSpPr>
            <a:grpSpLocks/>
          </p:cNvGrpSpPr>
          <p:nvPr/>
        </p:nvGrpSpPr>
        <p:grpSpPr bwMode="auto">
          <a:xfrm>
            <a:off x="115888" y="838200"/>
            <a:ext cx="8875712" cy="5911850"/>
            <a:chOff x="115888" y="838200"/>
            <a:chExt cx="8875712" cy="5911850"/>
          </a:xfrm>
        </p:grpSpPr>
        <p:sp>
          <p:nvSpPr>
            <p:cNvPr id="47108" name="TextBox 1"/>
            <p:cNvSpPr txBox="1">
              <a:spLocks noChangeArrowheads="1"/>
            </p:cNvSpPr>
            <p:nvPr/>
          </p:nvSpPr>
          <p:spPr bwMode="auto">
            <a:xfrm>
              <a:off x="3200400" y="6165850"/>
              <a:ext cx="2971800" cy="584200"/>
            </a:xfrm>
            <a:prstGeom prst="rect">
              <a:avLst/>
            </a:prstGeom>
            <a:noFill/>
            <a:ln w="9525">
              <a:noFill/>
              <a:miter lim="800000"/>
              <a:headEnd/>
              <a:tailEnd/>
            </a:ln>
          </p:spPr>
          <p:txBody>
            <a:bodyPr wrap="none">
              <a:spAutoFit/>
            </a:bodyPr>
            <a:lstStyle/>
            <a:p>
              <a:r>
                <a:rPr lang="en-US" altLang="en-US" sz="3200" b="1"/>
                <a:t>Nuclear Transfer</a:t>
              </a:r>
            </a:p>
          </p:txBody>
        </p:sp>
        <p:pic>
          <p:nvPicPr>
            <p:cNvPr id="47109" name="Picture 2" descr="nucXfr"/>
            <p:cNvPicPr preferRelativeResize="0">
              <a:picLocks noChangeAspect="1" noChangeArrowheads="1"/>
            </p:cNvPicPr>
            <p:nvPr/>
          </p:nvPicPr>
          <p:blipFill>
            <a:blip r:embed="rId2"/>
            <a:srcRect/>
            <a:stretch>
              <a:fillRect/>
            </a:stretch>
          </p:blipFill>
          <p:spPr bwMode="auto">
            <a:xfrm>
              <a:off x="115888" y="838200"/>
              <a:ext cx="8875712" cy="4903788"/>
            </a:xfrm>
            <a:prstGeom prst="rect">
              <a:avLst/>
            </a:prstGeom>
            <a:noFill/>
            <a:ln w="9525">
              <a:noFill/>
              <a:miter lim="800000"/>
              <a:headEnd/>
              <a:tailEnd/>
            </a:ln>
          </p:spPr>
        </p:pic>
        <p:cxnSp>
          <p:nvCxnSpPr>
            <p:cNvPr id="3" name="Straight Arrow Connector 2"/>
            <p:cNvCxnSpPr/>
            <p:nvPr/>
          </p:nvCxnSpPr>
          <p:spPr>
            <a:xfrm>
              <a:off x="3429000" y="3200400"/>
              <a:ext cx="1143000" cy="0"/>
            </a:xfrm>
            <a:prstGeom prst="straightConnector1">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4191000" y="2438400"/>
              <a:ext cx="685800" cy="6858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533400" y="76200"/>
            <a:ext cx="8229600" cy="584775"/>
          </a:xfrm>
          <a:prstGeom prst="rect">
            <a:avLst/>
          </a:prstGeom>
          <a:noFill/>
          <a:ln w="9525">
            <a:noFill/>
            <a:miter lim="800000"/>
            <a:headEnd/>
            <a:tailEnd/>
          </a:ln>
          <a:effectLst/>
        </p:spPr>
        <p:txBody>
          <a:bodyPr wrap="square">
            <a:spAutoFit/>
          </a:bodyPr>
          <a:lstStyle/>
          <a:p>
            <a:pPr algn="ctr" eaLnBrk="1" hangingPunct="1"/>
            <a:r>
              <a:rPr lang="en-US" altLang="en-US" sz="3200" b="1" dirty="0">
                <a:solidFill>
                  <a:srgbClr val="0000FF"/>
                </a:solidFill>
                <a:latin typeface="Arial" panose="020B0604020202020204" pitchFamily="34" charset="0"/>
                <a:cs typeface="Arial" panose="020B0604020202020204" pitchFamily="34" charset="0"/>
              </a:rPr>
              <a:t>An Overview of </a:t>
            </a:r>
            <a:r>
              <a:rPr lang="en-US" altLang="en-US" sz="3200" b="1" dirty="0" smtClean="0">
                <a:solidFill>
                  <a:srgbClr val="0000FF"/>
                </a:solidFill>
                <a:latin typeface="Arial" panose="020B0604020202020204" pitchFamily="34" charset="0"/>
                <a:cs typeface="Arial" panose="020B0604020202020204" pitchFamily="34" charset="0"/>
              </a:rPr>
              <a:t>Genetic Engineering</a:t>
            </a:r>
            <a:endParaRPr lang="en-US" altLang="en-US" sz="3200" b="1" dirty="0">
              <a:solidFill>
                <a:srgbClr val="0000FF"/>
              </a:solidFill>
              <a:latin typeface="Arial" panose="020B0604020202020204" pitchFamily="34" charset="0"/>
              <a:cs typeface="Arial" panose="020B0604020202020204" pitchFamily="34" charset="0"/>
            </a:endParaRPr>
          </a:p>
        </p:txBody>
      </p:sp>
      <p:sp>
        <p:nvSpPr>
          <p:cNvPr id="3" name="TextBox 2"/>
          <p:cNvSpPr txBox="1"/>
          <p:nvPr/>
        </p:nvSpPr>
        <p:spPr>
          <a:xfrm>
            <a:off x="609600" y="1295400"/>
            <a:ext cx="6781800" cy="5262979"/>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Agricultural application (</a:t>
            </a:r>
            <a:r>
              <a:rPr lang="en-US" sz="2400" b="1" dirty="0" err="1" smtClean="0">
                <a:latin typeface="Arial" panose="020B0604020202020204" pitchFamily="34" charset="0"/>
                <a:cs typeface="Arial" panose="020B0604020202020204" pitchFamily="34" charset="0"/>
              </a:rPr>
              <a:t>Bt</a:t>
            </a:r>
            <a:r>
              <a:rPr lang="en-US" sz="2400" b="1" dirty="0" smtClean="0">
                <a:latin typeface="Arial" panose="020B0604020202020204" pitchFamily="34" charset="0"/>
                <a:cs typeface="Arial" panose="020B0604020202020204" pitchFamily="34" charset="0"/>
              </a:rPr>
              <a:t> Cotton, Genetically </a:t>
            </a:r>
          </a:p>
          <a:p>
            <a:r>
              <a:rPr lang="en-US" sz="2400" b="1" dirty="0" smtClean="0">
                <a:latin typeface="Arial" panose="020B0604020202020204" pitchFamily="34" charset="0"/>
                <a:cs typeface="Arial" panose="020B0604020202020204" pitchFamily="34" charset="0"/>
              </a:rPr>
              <a:t>modified sweet corn)</a:t>
            </a:r>
          </a:p>
          <a:p>
            <a:r>
              <a:rPr lang="en-CA" sz="2400" i="1" dirty="0" smtClean="0">
                <a:latin typeface="Arial" panose="020B0604020202020204" pitchFamily="34" charset="0"/>
                <a:cs typeface="Arial" panose="020B0604020202020204" pitchFamily="34" charset="0"/>
              </a:rPr>
              <a:t>Bacillus thuringiensis</a:t>
            </a:r>
            <a:endParaRPr lang="en-US" sz="2400" i="1" dirty="0" smtClean="0">
              <a:latin typeface="Arial" panose="020B0604020202020204" pitchFamily="34" charset="0"/>
              <a:cs typeface="Arial" panose="020B0604020202020204" pitchFamily="34" charset="0"/>
            </a:endParaRPr>
          </a:p>
          <a:p>
            <a:endParaRPr lang="en-US" sz="2400" b="1" dirty="0" smtClean="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Application in Dairy, Poultry Farms etc (Growth hormones to increase production of cow milk)</a:t>
            </a:r>
          </a:p>
          <a:p>
            <a:endParaRPr lang="en-US" sz="2400" b="1" dirty="0" smtClean="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Environmental application (</a:t>
            </a:r>
            <a:r>
              <a:rPr lang="en-US" sz="2400" i="1" dirty="0" smtClean="0">
                <a:latin typeface="Arial" panose="020B0604020202020204" pitchFamily="34" charset="0"/>
                <a:cs typeface="Arial" panose="020B0604020202020204" pitchFamily="34" charset="0"/>
              </a:rPr>
              <a:t>Pseudomonas </a:t>
            </a:r>
            <a:r>
              <a:rPr lang="en-US" sz="2400" i="1" dirty="0" err="1" smtClean="0">
                <a:latin typeface="Arial" panose="020B0604020202020204" pitchFamily="34" charset="0"/>
                <a:cs typeface="Arial" panose="020B0604020202020204" pitchFamily="34" charset="0"/>
              </a:rPr>
              <a:t>putida</a:t>
            </a:r>
            <a:r>
              <a:rPr lang="en-US" sz="2400" b="1" i="1" dirty="0" smtClean="0">
                <a:latin typeface="Arial" panose="020B0604020202020204" pitchFamily="34" charset="0"/>
                <a:cs typeface="Arial" panose="020B0604020202020204" pitchFamily="34" charset="0"/>
              </a:rPr>
              <a:t>, an oil eating bacteria)</a:t>
            </a:r>
            <a:endParaRPr lang="en-US" sz="2400" b="1" dirty="0" smtClean="0">
              <a:latin typeface="Arial" panose="020B0604020202020204" pitchFamily="34" charset="0"/>
              <a:cs typeface="Arial" panose="020B0604020202020204" pitchFamily="34" charset="0"/>
            </a:endParaRPr>
          </a:p>
          <a:p>
            <a:endParaRPr lang="en-US" sz="2400" b="1" dirty="0" smtClean="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Therapeutic application (</a:t>
            </a:r>
            <a:r>
              <a:rPr lang="en-US" sz="2400" b="1" u="sng" dirty="0" smtClean="0">
                <a:latin typeface="Arial" panose="020B0604020202020204" pitchFamily="34" charset="0"/>
                <a:cs typeface="Arial" panose="020B0604020202020204" pitchFamily="34" charset="0"/>
              </a:rPr>
              <a:t>Human insulin</a:t>
            </a:r>
            <a:r>
              <a:rPr lang="en-US" sz="2400" b="1" dirty="0" smtClean="0">
                <a:latin typeface="Arial" panose="020B0604020202020204" pitchFamily="34" charset="0"/>
                <a:cs typeface="Arial" panose="020B0604020202020204" pitchFamily="34" charset="0"/>
              </a:rPr>
              <a:t>, many growth hormones, </a:t>
            </a:r>
            <a:r>
              <a:rPr lang="en-US" sz="2400" b="1" dirty="0" err="1" smtClean="0">
                <a:latin typeface="Arial" panose="020B0604020202020204" pitchFamily="34" charset="0"/>
                <a:cs typeface="Arial" panose="020B0604020202020204" pitchFamily="34" charset="0"/>
              </a:rPr>
              <a:t>etc</a:t>
            </a:r>
            <a:r>
              <a:rPr lang="en-US" sz="2400" b="1" dirty="0" smtClean="0">
                <a:latin typeface="Arial" panose="020B0604020202020204" pitchFamily="34" charset="0"/>
                <a:cs typeface="Arial" panose="020B0604020202020204" pitchFamily="34" charset="0"/>
              </a:rPr>
              <a:t>)</a:t>
            </a:r>
          </a:p>
        </p:txBody>
      </p:sp>
      <p:pic>
        <p:nvPicPr>
          <p:cNvPr id="5" name="Picture 2" descr="Image result for genetically modified sweet corn"/>
          <p:cNvPicPr>
            <a:picLocks noChangeAspect="1" noChangeArrowheads="1"/>
          </p:cNvPicPr>
          <p:nvPr/>
        </p:nvPicPr>
        <p:blipFill>
          <a:blip r:embed="rId3"/>
          <a:srcRect/>
          <a:stretch>
            <a:fillRect/>
          </a:stretch>
        </p:blipFill>
        <p:spPr bwMode="auto">
          <a:xfrm>
            <a:off x="6858000" y="762000"/>
            <a:ext cx="2286000" cy="2532888"/>
          </a:xfrm>
          <a:prstGeom prst="rect">
            <a:avLst/>
          </a:prstGeom>
          <a:noFill/>
        </p:spPr>
      </p:pic>
    </p:spTree>
    <p:extLst>
      <p:ext uri="{BB962C8B-B14F-4D97-AF65-F5344CB8AC3E}">
        <p14:creationId xmlns:p14="http://schemas.microsoft.com/office/powerpoint/2010/main" val="373042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1358900"/>
            <a:ext cx="2794000" cy="41402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1285875"/>
            <a:ext cx="5715000" cy="4286250"/>
          </a:xfrm>
          <a:prstGeom prst="rect">
            <a:avLst/>
          </a:prstGeom>
        </p:spPr>
      </p:pic>
    </p:spTree>
    <p:extLst>
      <p:ext uri="{BB962C8B-B14F-4D97-AF65-F5344CB8AC3E}">
        <p14:creationId xmlns:p14="http://schemas.microsoft.com/office/powerpoint/2010/main" val="11569480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s://upload.wikimedia.org/wikipedia/commons/thumb/8/8c/Dolly_clone.svg/391px-Dolly_clone.svg.png"/>
          <p:cNvPicPr>
            <a:picLocks noChangeAspect="1" noChangeArrowheads="1"/>
          </p:cNvPicPr>
          <p:nvPr/>
        </p:nvPicPr>
        <p:blipFill>
          <a:blip r:embed="rId3"/>
          <a:srcRect/>
          <a:stretch>
            <a:fillRect/>
          </a:stretch>
        </p:blipFill>
        <p:spPr bwMode="auto">
          <a:xfrm>
            <a:off x="4657725" y="1143000"/>
            <a:ext cx="4410075" cy="5797388"/>
          </a:xfrm>
          <a:prstGeom prst="rect">
            <a:avLst/>
          </a:prstGeom>
          <a:noFill/>
        </p:spPr>
      </p:pic>
      <p:pic>
        <p:nvPicPr>
          <p:cNvPr id="35844" name="Picture 4" descr="Image result for dolly the sheep"/>
          <p:cNvPicPr>
            <a:picLocks noChangeAspect="1" noChangeArrowheads="1"/>
          </p:cNvPicPr>
          <p:nvPr/>
        </p:nvPicPr>
        <p:blipFill>
          <a:blip r:embed="rId4" cstate="print"/>
          <a:srcRect l="19252" r="20029"/>
          <a:stretch>
            <a:fillRect/>
          </a:stretch>
        </p:blipFill>
        <p:spPr bwMode="auto">
          <a:xfrm>
            <a:off x="533400" y="1219200"/>
            <a:ext cx="3124200" cy="3429000"/>
          </a:xfrm>
          <a:prstGeom prst="rect">
            <a:avLst/>
          </a:prstGeom>
          <a:noFill/>
        </p:spPr>
      </p:pic>
      <p:sp>
        <p:nvSpPr>
          <p:cNvPr id="37" name="Rectangle 36"/>
          <p:cNvSpPr/>
          <p:nvPr/>
        </p:nvSpPr>
        <p:spPr>
          <a:xfrm>
            <a:off x="2590800" y="228600"/>
            <a:ext cx="4001032" cy="523220"/>
          </a:xfrm>
          <a:prstGeom prst="rect">
            <a:avLst/>
          </a:prstGeom>
        </p:spPr>
        <p:txBody>
          <a:bodyPr wrap="none">
            <a:spAutoFit/>
          </a:bodyPr>
          <a:lstStyle/>
          <a:p>
            <a:r>
              <a:rPr lang="en-US" sz="2800" b="1" dirty="0" smtClean="0"/>
              <a:t>The First Cloned Mammal</a:t>
            </a:r>
            <a:endParaRPr lang="en-US" sz="2800" b="1" dirty="0"/>
          </a:p>
        </p:txBody>
      </p:sp>
      <p:sp>
        <p:nvSpPr>
          <p:cNvPr id="39" name="Rectangle 38"/>
          <p:cNvSpPr/>
          <p:nvPr/>
        </p:nvSpPr>
        <p:spPr>
          <a:xfrm>
            <a:off x="431442" y="4724400"/>
            <a:ext cx="4038600" cy="1015663"/>
          </a:xfrm>
          <a:prstGeom prst="rect">
            <a:avLst/>
          </a:prstGeom>
        </p:spPr>
        <p:txBody>
          <a:bodyPr wrap="square">
            <a:spAutoFit/>
          </a:bodyPr>
          <a:lstStyle/>
          <a:p>
            <a:r>
              <a:rPr lang="en-US" sz="2000" b="1" dirty="0" smtClean="0"/>
              <a:t>Born on 5th July, 1996</a:t>
            </a:r>
            <a:br>
              <a:rPr lang="en-US" sz="2000" b="1" dirty="0" smtClean="0"/>
            </a:br>
            <a:r>
              <a:rPr lang="en-US" sz="2000" b="1" dirty="0" smtClean="0"/>
              <a:t>at </a:t>
            </a:r>
            <a:r>
              <a:rPr lang="en-US" sz="2000" b="1" dirty="0" err="1" smtClean="0"/>
              <a:t>Roslin</a:t>
            </a:r>
            <a:r>
              <a:rPr lang="en-US" sz="2000" b="1" dirty="0" smtClean="0"/>
              <a:t> Institute, Edinburgh, Scotland</a:t>
            </a:r>
            <a:endParaRPr lang="en-US" sz="2000" b="1" dirty="0"/>
          </a:p>
        </p:txBody>
      </p:sp>
    </p:spTree>
    <p:extLst>
      <p:ext uri="{BB962C8B-B14F-4D97-AF65-F5344CB8AC3E}">
        <p14:creationId xmlns:p14="http://schemas.microsoft.com/office/powerpoint/2010/main" val="45778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https://upload.wikimedia.org/wikipedia/commons/e/ea/Ccandowner2003.jpg"/>
          <p:cNvPicPr>
            <a:picLocks noChangeAspect="1" noChangeArrowheads="1"/>
          </p:cNvPicPr>
          <p:nvPr/>
        </p:nvPicPr>
        <p:blipFill>
          <a:blip r:embed="rId2"/>
          <a:srcRect/>
          <a:stretch>
            <a:fillRect/>
          </a:stretch>
        </p:blipFill>
        <p:spPr bwMode="auto">
          <a:xfrm>
            <a:off x="228600" y="857000"/>
            <a:ext cx="4114800" cy="6001000"/>
          </a:xfrm>
          <a:prstGeom prst="rect">
            <a:avLst/>
          </a:prstGeom>
          <a:noFill/>
        </p:spPr>
      </p:pic>
      <p:sp>
        <p:nvSpPr>
          <p:cNvPr id="5" name="Rectangle 4"/>
          <p:cNvSpPr/>
          <p:nvPr/>
        </p:nvSpPr>
        <p:spPr>
          <a:xfrm>
            <a:off x="4572000" y="5257800"/>
            <a:ext cx="4495800" cy="1569660"/>
          </a:xfrm>
          <a:prstGeom prst="rect">
            <a:avLst/>
          </a:prstGeom>
        </p:spPr>
        <p:txBody>
          <a:bodyPr wrap="square">
            <a:spAutoFit/>
          </a:bodyPr>
          <a:lstStyle/>
          <a:p>
            <a:r>
              <a:rPr lang="en-US" sz="2400" b="1" dirty="0" smtClean="0"/>
              <a:t>In 2001, scientists at </a:t>
            </a:r>
            <a:r>
              <a:rPr lang="en-US" sz="2400" b="1" dirty="0" smtClean="0">
                <a:hlinkClick r:id="rId3" tooltip="Texas A&amp;M University"/>
              </a:rPr>
              <a:t>Texas A&amp;M University</a:t>
            </a:r>
            <a:r>
              <a:rPr lang="en-US" sz="2400" b="1" dirty="0" smtClean="0"/>
              <a:t> created the first cloned cat known as Copy Cat/Cloned Cat (CC). </a:t>
            </a:r>
            <a:endParaRPr lang="en-US" sz="2400" b="1" dirty="0"/>
          </a:p>
        </p:txBody>
      </p:sp>
      <p:sp>
        <p:nvSpPr>
          <p:cNvPr id="6" name="Rectangle 5"/>
          <p:cNvSpPr/>
          <p:nvPr/>
        </p:nvSpPr>
        <p:spPr>
          <a:xfrm>
            <a:off x="2793892" y="76200"/>
            <a:ext cx="3149708" cy="523220"/>
          </a:xfrm>
          <a:prstGeom prst="rect">
            <a:avLst/>
          </a:prstGeom>
        </p:spPr>
        <p:txBody>
          <a:bodyPr wrap="none">
            <a:spAutoFit/>
          </a:bodyPr>
          <a:lstStyle/>
          <a:p>
            <a:r>
              <a:rPr lang="en-US" sz="2800" b="1" dirty="0" smtClean="0"/>
              <a:t>The First Cloned Cat</a:t>
            </a:r>
            <a:endParaRPr lang="en-US" sz="2800" b="1" dirty="0"/>
          </a:p>
        </p:txBody>
      </p:sp>
    </p:spTree>
    <p:extLst>
      <p:ext uri="{BB962C8B-B14F-4D97-AF65-F5344CB8AC3E}">
        <p14:creationId xmlns:p14="http://schemas.microsoft.com/office/powerpoint/2010/main" val="39683492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026" name="Picture 2" descr="Gataca Movie Poster B.jpg"/>
          <p:cNvPicPr>
            <a:picLocks noChangeAspect="1" noChangeArrowheads="1"/>
          </p:cNvPicPr>
          <p:nvPr/>
        </p:nvPicPr>
        <p:blipFill>
          <a:blip r:embed="rId3"/>
          <a:srcRect/>
          <a:stretch>
            <a:fillRect/>
          </a:stretch>
        </p:blipFill>
        <p:spPr bwMode="auto">
          <a:xfrm>
            <a:off x="1795732" y="1752600"/>
            <a:ext cx="3004868" cy="4343400"/>
          </a:xfrm>
          <a:prstGeom prst="rect">
            <a:avLst/>
          </a:prstGeom>
          <a:noFill/>
        </p:spPr>
      </p:pic>
      <p:graphicFrame>
        <p:nvGraphicFramePr>
          <p:cNvPr id="5" name="Table 4"/>
          <p:cNvGraphicFramePr>
            <a:graphicFrameLocks noGrp="1"/>
          </p:cNvGraphicFramePr>
          <p:nvPr/>
        </p:nvGraphicFramePr>
        <p:xfrm>
          <a:off x="4800600" y="1752600"/>
          <a:ext cx="2971800" cy="4343396"/>
        </p:xfrm>
        <a:graphic>
          <a:graphicData uri="http://schemas.openxmlformats.org/drawingml/2006/table">
            <a:tbl>
              <a:tblPr/>
              <a:tblGrid>
                <a:gridCol w="1485900">
                  <a:extLst>
                    <a:ext uri="{9D8B030D-6E8A-4147-A177-3AD203B41FA5}">
                      <a16:colId xmlns:a16="http://schemas.microsoft.com/office/drawing/2014/main" val="20000"/>
                    </a:ext>
                  </a:extLst>
                </a:gridCol>
                <a:gridCol w="1485900">
                  <a:extLst>
                    <a:ext uri="{9D8B030D-6E8A-4147-A177-3AD203B41FA5}">
                      <a16:colId xmlns:a16="http://schemas.microsoft.com/office/drawing/2014/main" val="20001"/>
                    </a:ext>
                  </a:extLst>
                </a:gridCol>
              </a:tblGrid>
              <a:tr h="231294">
                <a:tc>
                  <a:txBody>
                    <a:bodyPr/>
                    <a:lstStyle/>
                    <a:p>
                      <a:pPr algn="l" fontAlgn="t"/>
                      <a:r>
                        <a:rPr lang="en-US" sz="1100" dirty="0"/>
                        <a:t>Directed by</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u="none" strike="noStrike">
                          <a:solidFill>
                            <a:srgbClr val="0B0080"/>
                          </a:solidFill>
                          <a:hlinkClick r:id="rId4" tooltip="Andrew Niccol"/>
                        </a:rPr>
                        <a:t>Andrew Niccol</a:t>
                      </a:r>
                      <a:endParaRPr lang="en-US" sz="1100"/>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0"/>
                  </a:ext>
                </a:extLst>
              </a:tr>
              <a:tr h="755684">
                <a:tc>
                  <a:txBody>
                    <a:bodyPr/>
                    <a:lstStyle/>
                    <a:p>
                      <a:pPr algn="l" fontAlgn="t"/>
                      <a:r>
                        <a:rPr lang="en-US" sz="1100"/>
                        <a:t>Produced by</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u="none" strike="noStrike" dirty="0">
                          <a:solidFill>
                            <a:srgbClr val="0B0080"/>
                          </a:solidFill>
                          <a:hlinkClick r:id="rId5" tooltip="Danny DeVito"/>
                        </a:rPr>
                        <a:t>Danny </a:t>
                      </a:r>
                      <a:r>
                        <a:rPr lang="en-US" sz="1100" u="none" strike="noStrike" dirty="0" err="1">
                          <a:solidFill>
                            <a:srgbClr val="0B0080"/>
                          </a:solidFill>
                          <a:hlinkClick r:id="rId5" tooltip="Danny DeVito"/>
                        </a:rPr>
                        <a:t>DeVito</a:t>
                      </a:r>
                      <a:r>
                        <a:rPr lang="en-US" sz="1100" dirty="0"/>
                        <a:t/>
                      </a:r>
                      <a:br>
                        <a:rPr lang="en-US" sz="1100" dirty="0"/>
                      </a:br>
                      <a:r>
                        <a:rPr lang="en-US" sz="1100" u="none" strike="noStrike" dirty="0">
                          <a:solidFill>
                            <a:srgbClr val="0B0080"/>
                          </a:solidFill>
                          <a:hlinkClick r:id="rId6" tooltip="Michael Shamberg"/>
                        </a:rPr>
                        <a:t>Michael </a:t>
                      </a:r>
                      <a:r>
                        <a:rPr lang="en-US" sz="1100" u="none" strike="noStrike" dirty="0" err="1">
                          <a:solidFill>
                            <a:srgbClr val="0B0080"/>
                          </a:solidFill>
                          <a:hlinkClick r:id="rId6" tooltip="Michael Shamberg"/>
                        </a:rPr>
                        <a:t>Shamberg</a:t>
                      </a:r>
                      <a:r>
                        <a:rPr lang="en-US" sz="1100" dirty="0"/>
                        <a:t/>
                      </a:r>
                      <a:br>
                        <a:rPr lang="en-US" sz="1100" dirty="0"/>
                      </a:br>
                      <a:r>
                        <a:rPr lang="en-US" sz="1100" u="none" strike="noStrike" dirty="0">
                          <a:solidFill>
                            <a:srgbClr val="0B0080"/>
                          </a:solidFill>
                          <a:hlinkClick r:id="rId7" tooltip="Stacey Sher"/>
                        </a:rPr>
                        <a:t>Stacey </a:t>
                      </a:r>
                      <a:r>
                        <a:rPr lang="en-US" sz="1100" u="none" strike="noStrike" dirty="0" err="1">
                          <a:solidFill>
                            <a:srgbClr val="0B0080"/>
                          </a:solidFill>
                          <a:hlinkClick r:id="rId7" tooltip="Stacey Sher"/>
                        </a:rPr>
                        <a:t>Sher</a:t>
                      </a:r>
                      <a:r>
                        <a:rPr lang="en-US" sz="1100" dirty="0"/>
                        <a:t/>
                      </a:r>
                      <a:br>
                        <a:rPr lang="en-US" sz="1100" dirty="0"/>
                      </a:br>
                      <a:r>
                        <a:rPr lang="en-US" sz="1100" u="none" strike="noStrike" dirty="0">
                          <a:solidFill>
                            <a:srgbClr val="0B0080"/>
                          </a:solidFill>
                          <a:hlinkClick r:id="rId8" tooltip="Gail Lyon"/>
                        </a:rPr>
                        <a:t>Gail Lyon</a:t>
                      </a:r>
                      <a:endParaRPr lang="en-US" sz="1100" dirty="0"/>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1"/>
                  </a:ext>
                </a:extLst>
              </a:tr>
              <a:tr h="231294">
                <a:tc>
                  <a:txBody>
                    <a:bodyPr/>
                    <a:lstStyle/>
                    <a:p>
                      <a:pPr algn="l" fontAlgn="t"/>
                      <a:r>
                        <a:rPr lang="en-US" sz="1100"/>
                        <a:t>Written by</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a:t>Andrew Niccol</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2"/>
                  </a:ext>
                </a:extLst>
              </a:tr>
              <a:tr h="406092">
                <a:tc>
                  <a:txBody>
                    <a:bodyPr/>
                    <a:lstStyle/>
                    <a:p>
                      <a:pPr algn="l" fontAlgn="t"/>
                      <a:r>
                        <a:rPr lang="en-US" sz="1100"/>
                        <a:t>Starring</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buFont typeface="Arial"/>
                        <a:buChar char="•"/>
                      </a:pPr>
                      <a:r>
                        <a:rPr lang="en-US" sz="1100" u="none" strike="noStrike" dirty="0">
                          <a:solidFill>
                            <a:srgbClr val="0B0080"/>
                          </a:solidFill>
                          <a:hlinkClick r:id="rId9" tooltip="Ethan Hawke"/>
                        </a:rPr>
                        <a:t>Ethan Hawke</a:t>
                      </a:r>
                      <a:endParaRPr lang="en-US" sz="1100" dirty="0"/>
                    </a:p>
                    <a:p>
                      <a:pPr algn="l" fontAlgn="t">
                        <a:buFont typeface="Arial"/>
                        <a:buChar char="•"/>
                      </a:pPr>
                      <a:r>
                        <a:rPr lang="en-US" sz="1100" u="none" strike="noStrike" dirty="0" err="1">
                          <a:solidFill>
                            <a:srgbClr val="0B0080"/>
                          </a:solidFill>
                          <a:hlinkClick r:id="rId10" tooltip="Uma Thurman"/>
                        </a:rPr>
                        <a:t>Uma</a:t>
                      </a:r>
                      <a:r>
                        <a:rPr lang="en-US" sz="1100" u="none" strike="noStrike" dirty="0">
                          <a:solidFill>
                            <a:srgbClr val="0B0080"/>
                          </a:solidFill>
                          <a:hlinkClick r:id="rId10" tooltip="Uma Thurman"/>
                        </a:rPr>
                        <a:t> Thurman</a:t>
                      </a:r>
                      <a:endParaRPr lang="en-US" sz="1100" dirty="0"/>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3"/>
                  </a:ext>
                </a:extLst>
              </a:tr>
              <a:tr h="231294">
                <a:tc>
                  <a:txBody>
                    <a:bodyPr/>
                    <a:lstStyle/>
                    <a:p>
                      <a:pPr algn="l" fontAlgn="t"/>
                      <a:r>
                        <a:rPr lang="en-US" sz="1100"/>
                        <a:t>Music by</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u="none" strike="noStrike" dirty="0">
                          <a:solidFill>
                            <a:srgbClr val="0B0080"/>
                          </a:solidFill>
                          <a:hlinkClick r:id="rId11" tooltip="Michael Nyman"/>
                        </a:rPr>
                        <a:t>Michael Nyman</a:t>
                      </a:r>
                      <a:endParaRPr lang="en-US" sz="1100" dirty="0"/>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4"/>
                  </a:ext>
                </a:extLst>
              </a:tr>
              <a:tr h="231294">
                <a:tc>
                  <a:txBody>
                    <a:bodyPr/>
                    <a:lstStyle/>
                    <a:p>
                      <a:pPr algn="l" fontAlgn="t"/>
                      <a:r>
                        <a:rPr lang="en-US" sz="1100"/>
                        <a:t>Cinematography</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u="none" strike="noStrike">
                          <a:solidFill>
                            <a:srgbClr val="0B0080"/>
                          </a:solidFill>
                          <a:hlinkClick r:id="rId12" tooltip="Sławomir Idziak"/>
                        </a:rPr>
                        <a:t>Sławomir Idziak</a:t>
                      </a:r>
                      <a:endParaRPr lang="en-US" sz="1100"/>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5"/>
                  </a:ext>
                </a:extLst>
              </a:tr>
              <a:tr h="231294">
                <a:tc>
                  <a:txBody>
                    <a:bodyPr/>
                    <a:lstStyle/>
                    <a:p>
                      <a:pPr algn="l" fontAlgn="t"/>
                      <a:r>
                        <a:rPr lang="en-US" sz="1100"/>
                        <a:t>Edited by</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u="sng" dirty="0">
                          <a:solidFill>
                            <a:srgbClr val="0B0080"/>
                          </a:solidFill>
                          <a:hlinkClick r:id="rId13" tooltip="Lisa Zeno Churgin"/>
                        </a:rPr>
                        <a:t>Lisa Zeno </a:t>
                      </a:r>
                      <a:r>
                        <a:rPr lang="en-US" sz="1100" u="sng" dirty="0" err="1">
                          <a:solidFill>
                            <a:srgbClr val="0B0080"/>
                          </a:solidFill>
                          <a:hlinkClick r:id="rId13" tooltip="Lisa Zeno Churgin"/>
                        </a:rPr>
                        <a:t>Churgin</a:t>
                      </a:r>
                      <a:endParaRPr lang="en-US" sz="1100" dirty="0"/>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6"/>
                  </a:ext>
                </a:extLst>
              </a:tr>
              <a:tr h="406092">
                <a:tc>
                  <a:txBody>
                    <a:bodyPr/>
                    <a:lstStyle/>
                    <a:p>
                      <a:pPr algn="l" fontAlgn="t"/>
                      <a:r>
                        <a:rPr lang="en-US" sz="1100"/>
                        <a:t>Production</a:t>
                      </a:r>
                      <a:br>
                        <a:rPr lang="en-US" sz="1100"/>
                      </a:br>
                      <a:r>
                        <a:rPr lang="en-US" sz="1100"/>
                        <a:t>company</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ctr"/>
                      <a:r>
                        <a:rPr lang="en-US" sz="1100"/>
                        <a:t>Jersey Films</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7"/>
                  </a:ext>
                </a:extLst>
              </a:tr>
              <a:tr h="231294">
                <a:tc>
                  <a:txBody>
                    <a:bodyPr/>
                    <a:lstStyle/>
                    <a:p>
                      <a:pPr algn="l" fontAlgn="t"/>
                      <a:r>
                        <a:rPr lang="en-US" sz="1100"/>
                        <a:t>Distributed by</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u="none" strike="noStrike">
                          <a:solidFill>
                            <a:srgbClr val="0B0080"/>
                          </a:solidFill>
                          <a:hlinkClick r:id="rId14" tooltip="Columbia Pictures"/>
                        </a:rPr>
                        <a:t>Columbia Pictures</a:t>
                      </a:r>
                      <a:endParaRPr lang="en-US" sz="1100"/>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8"/>
                  </a:ext>
                </a:extLst>
              </a:tr>
              <a:tr h="231294">
                <a:tc>
                  <a:txBody>
                    <a:bodyPr/>
                    <a:lstStyle/>
                    <a:p>
                      <a:pPr algn="l" fontAlgn="t"/>
                      <a:r>
                        <a:rPr lang="en-US" sz="1100"/>
                        <a:t>Release date</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buFont typeface="Arial"/>
                        <a:buChar char="•"/>
                      </a:pPr>
                      <a:r>
                        <a:rPr lang="en-US" sz="1100" dirty="0"/>
                        <a:t>October 24, 1997</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9"/>
                  </a:ext>
                </a:extLst>
              </a:tr>
              <a:tr h="231294">
                <a:tc>
                  <a:txBody>
                    <a:bodyPr/>
                    <a:lstStyle/>
                    <a:p>
                      <a:pPr algn="l" fontAlgn="t"/>
                      <a:r>
                        <a:rPr lang="en-US" sz="1100"/>
                        <a:t>Running time</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dirty="0"/>
                        <a:t>106 minutes</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10"/>
                  </a:ext>
                </a:extLst>
              </a:tr>
              <a:tr h="231294">
                <a:tc>
                  <a:txBody>
                    <a:bodyPr/>
                    <a:lstStyle/>
                    <a:p>
                      <a:pPr algn="l" fontAlgn="t"/>
                      <a:r>
                        <a:rPr lang="en-US" sz="1100"/>
                        <a:t>Country</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a:t>United States</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11"/>
                  </a:ext>
                </a:extLst>
              </a:tr>
              <a:tr h="231294">
                <a:tc>
                  <a:txBody>
                    <a:bodyPr/>
                    <a:lstStyle/>
                    <a:p>
                      <a:pPr algn="l" fontAlgn="t"/>
                      <a:r>
                        <a:rPr lang="en-US" sz="1100" dirty="0"/>
                        <a:t>Language</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dirty="0"/>
                        <a:t>English</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12"/>
                  </a:ext>
                </a:extLst>
              </a:tr>
              <a:tr h="231294">
                <a:tc>
                  <a:txBody>
                    <a:bodyPr/>
                    <a:lstStyle/>
                    <a:p>
                      <a:pPr algn="l" fontAlgn="t"/>
                      <a:r>
                        <a:rPr lang="en-US" sz="1100"/>
                        <a:t>Budget</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dirty="0"/>
                        <a:t>$36 million</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13"/>
                  </a:ext>
                </a:extLst>
              </a:tr>
              <a:tr h="231294">
                <a:tc>
                  <a:txBody>
                    <a:bodyPr/>
                    <a:lstStyle/>
                    <a:p>
                      <a:pPr algn="l" fontAlgn="t"/>
                      <a:r>
                        <a:rPr lang="en-US" sz="1100" dirty="0"/>
                        <a:t>Box office</a:t>
                      </a:r>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t"/>
                      <a:r>
                        <a:rPr lang="en-US" sz="1100" dirty="0"/>
                        <a:t>$12.5 million</a:t>
                      </a:r>
                      <a:r>
                        <a:rPr lang="en-US" sz="1100" b="0" i="0" u="none" strike="noStrike" baseline="30000" dirty="0">
                          <a:solidFill>
                            <a:srgbClr val="0B0080"/>
                          </a:solidFill>
                          <a:hlinkClick r:id="rId15"/>
                        </a:rPr>
                        <a:t>[1]</a:t>
                      </a:r>
                      <a:endParaRPr lang="en-US" sz="1100" dirty="0"/>
                    </a:p>
                  </a:txBody>
                  <a:tcPr marL="54187" marR="54187" marT="27093" marB="27093">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14"/>
                  </a:ext>
                </a:extLst>
              </a:tr>
            </a:tbl>
          </a:graphicData>
        </a:graphic>
      </p:graphicFrame>
      <p:sp>
        <p:nvSpPr>
          <p:cNvPr id="7" name="TextBox 6"/>
          <p:cNvSpPr txBox="1"/>
          <p:nvPr/>
        </p:nvSpPr>
        <p:spPr>
          <a:xfrm>
            <a:off x="609600" y="152400"/>
            <a:ext cx="7924800" cy="954107"/>
          </a:xfrm>
          <a:prstGeom prst="rect">
            <a:avLst/>
          </a:prstGeom>
          <a:noFill/>
        </p:spPr>
        <p:txBody>
          <a:bodyPr wrap="square" rtlCol="0">
            <a:spAutoFit/>
          </a:bodyPr>
          <a:lstStyle/>
          <a:p>
            <a:pPr algn="ctr"/>
            <a:r>
              <a:rPr lang="en-US" sz="2800" b="1" dirty="0" smtClean="0"/>
              <a:t>Selecting Best Possible Features from Parents: Science Fiction Film</a:t>
            </a:r>
            <a:endParaRPr lang="en-US" sz="2800" b="1"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Zhong Zhong and Hua Hua.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0607" y="1600199"/>
            <a:ext cx="4594993" cy="34671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057400" y="5040868"/>
            <a:ext cx="4787273" cy="369332"/>
          </a:xfrm>
          <a:prstGeom prst="rect">
            <a:avLst/>
          </a:prstGeom>
        </p:spPr>
        <p:txBody>
          <a:bodyPr wrap="none">
            <a:spAutoFit/>
          </a:bodyPr>
          <a:lstStyle/>
          <a:p>
            <a:r>
              <a:rPr lang="en-US" b="1" dirty="0" err="1"/>
              <a:t>Zhong</a:t>
            </a:r>
            <a:r>
              <a:rPr lang="en-US" b="1" dirty="0"/>
              <a:t> </a:t>
            </a:r>
            <a:r>
              <a:rPr lang="en-US" b="1" dirty="0" err="1"/>
              <a:t>Zhong</a:t>
            </a:r>
            <a:r>
              <a:rPr lang="en-US" b="1" dirty="0"/>
              <a:t> and </a:t>
            </a:r>
            <a:r>
              <a:rPr lang="en-US" b="1" dirty="0" err="1"/>
              <a:t>Hua</a:t>
            </a:r>
            <a:r>
              <a:rPr lang="en-US" b="1" dirty="0"/>
              <a:t> </a:t>
            </a:r>
            <a:r>
              <a:rPr lang="en-US" b="1" dirty="0" err="1" smtClean="0"/>
              <a:t>Hua</a:t>
            </a:r>
            <a:r>
              <a:rPr lang="en-US" b="1" dirty="0" smtClean="0"/>
              <a:t> born November 2017</a:t>
            </a:r>
            <a:endParaRPr lang="en-IN" dirty="0"/>
          </a:p>
        </p:txBody>
      </p:sp>
      <p:sp>
        <p:nvSpPr>
          <p:cNvPr id="5" name="TextBox 4"/>
          <p:cNvSpPr txBox="1"/>
          <p:nvPr/>
        </p:nvSpPr>
        <p:spPr>
          <a:xfrm>
            <a:off x="1676400" y="304800"/>
            <a:ext cx="5801588" cy="646331"/>
          </a:xfrm>
          <a:prstGeom prst="rect">
            <a:avLst/>
          </a:prstGeom>
          <a:noFill/>
        </p:spPr>
        <p:txBody>
          <a:bodyPr wrap="none" rtlCol="0">
            <a:spAutoFit/>
          </a:bodyPr>
          <a:lstStyle/>
          <a:p>
            <a:r>
              <a:rPr lang="en-IN" sz="3600" b="1" dirty="0" smtClean="0">
                <a:latin typeface="Arial" pitchFamily="34" charset="0"/>
                <a:cs typeface="Arial" pitchFamily="34" charset="0"/>
              </a:rPr>
              <a:t>The first cloned  primate  </a:t>
            </a:r>
            <a:endParaRPr lang="en-IN" sz="3600" b="1" dirty="0">
              <a:latin typeface="Arial" pitchFamily="34" charset="0"/>
              <a:cs typeface="Arial" pitchFamily="34" charset="0"/>
            </a:endParaRPr>
          </a:p>
        </p:txBody>
      </p:sp>
    </p:spTree>
    <p:extLst>
      <p:ext uri="{BB962C8B-B14F-4D97-AF65-F5344CB8AC3E}">
        <p14:creationId xmlns:p14="http://schemas.microsoft.com/office/powerpoint/2010/main" val="34556703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l="13000" t="40000" r="22500" b="26222"/>
          <a:stretch>
            <a:fillRect/>
          </a:stretch>
        </p:blipFill>
        <p:spPr bwMode="auto">
          <a:xfrm>
            <a:off x="0" y="497958"/>
            <a:ext cx="8915400" cy="2626242"/>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l="15500" t="7333" r="40000" b="51778"/>
          <a:stretch>
            <a:fillRect/>
          </a:stretch>
        </p:blipFill>
        <p:spPr bwMode="auto">
          <a:xfrm>
            <a:off x="990600" y="3137043"/>
            <a:ext cx="7051813" cy="3644757"/>
          </a:xfrm>
          <a:prstGeom prst="rect">
            <a:avLst/>
          </a:prstGeom>
          <a:noFill/>
          <a:ln w="9525">
            <a:noFill/>
            <a:miter lim="800000"/>
            <a:headEnd/>
            <a:tailEnd/>
          </a:ln>
          <a:effectLst/>
        </p:spPr>
      </p:pic>
      <p:sp>
        <p:nvSpPr>
          <p:cNvPr id="6" name="TextBox 5"/>
          <p:cNvSpPr txBox="1"/>
          <p:nvPr/>
        </p:nvSpPr>
        <p:spPr>
          <a:xfrm>
            <a:off x="3044305" y="0"/>
            <a:ext cx="2975495" cy="584775"/>
          </a:xfrm>
          <a:prstGeom prst="rect">
            <a:avLst/>
          </a:prstGeom>
          <a:noFill/>
        </p:spPr>
        <p:txBody>
          <a:bodyPr wrap="none" rtlCol="0">
            <a:spAutoFit/>
          </a:bodyPr>
          <a:lstStyle/>
          <a:p>
            <a:r>
              <a:rPr lang="en-US" sz="3200" b="1" u="sng" dirty="0" smtClean="0">
                <a:solidFill>
                  <a:srgbClr val="0000FF"/>
                </a:solidFill>
              </a:rPr>
              <a:t>“Lulu and Nana”</a:t>
            </a:r>
            <a:endParaRPr lang="en-US" sz="3200" b="1" u="sng" dirty="0">
              <a:solidFill>
                <a:srgbClr val="0000FF"/>
              </a:solidFill>
            </a:endParaRPr>
          </a:p>
        </p:txBody>
      </p:sp>
      <p:sp>
        <p:nvSpPr>
          <p:cNvPr id="2" name="TextBox 1"/>
          <p:cNvSpPr txBox="1"/>
          <p:nvPr/>
        </p:nvSpPr>
        <p:spPr>
          <a:xfrm>
            <a:off x="6043047" y="76943"/>
            <a:ext cx="1598515" cy="430887"/>
          </a:xfrm>
          <a:prstGeom prst="rect">
            <a:avLst/>
          </a:prstGeom>
          <a:noFill/>
        </p:spPr>
        <p:txBody>
          <a:bodyPr wrap="none" rtlCol="0">
            <a:spAutoFit/>
          </a:bodyPr>
          <a:lstStyle/>
          <a:p>
            <a:r>
              <a:rPr lang="en-US" sz="2200" b="1" dirty="0" smtClean="0">
                <a:solidFill>
                  <a:srgbClr val="FF0000"/>
                </a:solidFill>
                <a:latin typeface="Arial" panose="020B0604020202020204" pitchFamily="34" charset="0"/>
                <a:cs typeface="Arial" panose="020B0604020202020204" pitchFamily="34" charset="0"/>
              </a:rPr>
              <a:t>He </a:t>
            </a:r>
            <a:r>
              <a:rPr lang="en-US" sz="2200" b="1" dirty="0" err="1" smtClean="0">
                <a:solidFill>
                  <a:srgbClr val="FF0000"/>
                </a:solidFill>
                <a:latin typeface="Arial" panose="020B0604020202020204" pitchFamily="34" charset="0"/>
                <a:cs typeface="Arial" panose="020B0604020202020204" pitchFamily="34" charset="0"/>
              </a:rPr>
              <a:t>Jiankui</a:t>
            </a:r>
            <a:endParaRPr lang="en-IN" sz="2200" b="1" dirty="0">
              <a:solidFill>
                <a:srgbClr val="FF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Nobel Prize Awarded to ASM Members for Development of CRISPR-Cas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302" y="1073469"/>
            <a:ext cx="4762200" cy="47996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ISPR genome editing gets 2020 Nobel Prize in Chemistry"/>
          <p:cNvPicPr>
            <a:picLocks noChangeAspect="1" noChangeArrowheads="1"/>
          </p:cNvPicPr>
          <p:nvPr/>
        </p:nvPicPr>
        <p:blipFill rotWithShape="1">
          <a:blip r:embed="rId3">
            <a:extLst>
              <a:ext uri="{28A0092B-C50C-407E-A947-70E740481C1C}">
                <a14:useLocalDpi xmlns:a14="http://schemas.microsoft.com/office/drawing/2010/main" val="0"/>
              </a:ext>
            </a:extLst>
          </a:blip>
          <a:srcRect l="2742" r="8090"/>
          <a:stretch/>
        </p:blipFill>
        <p:spPr bwMode="auto">
          <a:xfrm>
            <a:off x="5162568" y="2368375"/>
            <a:ext cx="3905232" cy="29656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81000" y="228600"/>
            <a:ext cx="8338565" cy="523220"/>
          </a:xfrm>
          <a:prstGeom prst="rect">
            <a:avLst/>
          </a:prstGeom>
          <a:noFill/>
        </p:spPr>
        <p:txBody>
          <a:bodyPr wrap="none" rtlCol="0">
            <a:spAutoFit/>
          </a:bodyPr>
          <a:lstStyle/>
          <a:p>
            <a:r>
              <a:rPr lang="en-US" sz="2800" b="1" dirty="0" smtClean="0"/>
              <a:t>Nobel Prize for CRISPR-based Genome Editing Method </a:t>
            </a:r>
            <a:endParaRPr lang="en-US" sz="2800" b="1" dirty="0"/>
          </a:p>
        </p:txBody>
      </p:sp>
    </p:spTree>
    <p:extLst>
      <p:ext uri="{BB962C8B-B14F-4D97-AF65-F5344CB8AC3E}">
        <p14:creationId xmlns:p14="http://schemas.microsoft.com/office/powerpoint/2010/main" val="26122375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4600" y="2667000"/>
            <a:ext cx="4044184" cy="1015663"/>
          </a:xfrm>
          <a:prstGeom prst="rect">
            <a:avLst/>
          </a:prstGeom>
          <a:noFill/>
        </p:spPr>
        <p:txBody>
          <a:bodyPr wrap="none" rtlCol="0">
            <a:spAutoFit/>
          </a:bodyPr>
          <a:lstStyle/>
          <a:p>
            <a:r>
              <a:rPr lang="en-US" sz="6000" b="1" dirty="0" smtClean="0">
                <a:latin typeface="Arial" panose="020B0604020202020204" pitchFamily="34" charset="0"/>
                <a:cs typeface="Arial" panose="020B0604020202020204" pitchFamily="34" charset="0"/>
              </a:rPr>
              <a:t>Thank You</a:t>
            </a:r>
            <a:endParaRPr lang="en-US" sz="6000" b="1"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52399" y="990600"/>
            <a:ext cx="8763001" cy="2209800"/>
            <a:chOff x="152399" y="1154131"/>
            <a:chExt cx="8763001" cy="2209800"/>
          </a:xfrm>
        </p:grpSpPr>
        <p:sp>
          <p:nvSpPr>
            <p:cNvPr id="4" name="Rectangle 3"/>
            <p:cNvSpPr/>
            <p:nvPr/>
          </p:nvSpPr>
          <p:spPr>
            <a:xfrm>
              <a:off x="152399" y="1154131"/>
              <a:ext cx="8763001" cy="1938992"/>
            </a:xfrm>
            <a:prstGeom prst="rect">
              <a:avLst/>
            </a:prstGeom>
          </p:spPr>
          <p:txBody>
            <a:bodyPr wrap="square">
              <a:spAutoFit/>
            </a:bodyPr>
            <a:lstStyle/>
            <a:p>
              <a:r>
                <a:rPr lang="en-US" sz="2400" b="1" u="sng" dirty="0" err="1" smtClean="0">
                  <a:latin typeface="Arial" panose="020B0604020202020204" pitchFamily="34" charset="0"/>
                  <a:cs typeface="Arial" panose="020B0604020202020204" pitchFamily="34" charset="0"/>
                </a:rPr>
                <a:t>Flavr</a:t>
              </a:r>
              <a:r>
                <a:rPr lang="en-US" sz="2400" b="1" u="sng" dirty="0" smtClean="0">
                  <a:latin typeface="Arial" panose="020B0604020202020204" pitchFamily="34" charset="0"/>
                  <a:cs typeface="Arial" panose="020B0604020202020204" pitchFamily="34" charset="0"/>
                </a:rPr>
                <a:t> </a:t>
              </a:r>
              <a:r>
                <a:rPr lang="en-US" sz="2400" b="1" u="sng" dirty="0" err="1" smtClean="0">
                  <a:latin typeface="Arial" panose="020B0604020202020204" pitchFamily="34" charset="0"/>
                  <a:cs typeface="Arial" panose="020B0604020202020204" pitchFamily="34" charset="0"/>
                </a:rPr>
                <a:t>Savr</a:t>
              </a:r>
              <a:r>
                <a:rPr lang="en-US" sz="2400" b="1" dirty="0" smtClean="0">
                  <a:latin typeface="Arial" panose="020B0604020202020204" pitchFamily="34" charset="0"/>
                  <a:cs typeface="Arial" panose="020B0604020202020204" pitchFamily="34" charset="0"/>
                </a:rPr>
                <a:t> (also known as CGN-89564-2; pronounced "flavor saver"), a genetically modified tomato</a:t>
              </a:r>
            </a:p>
            <a:p>
              <a:endParaRPr lang="en-US" sz="2400" b="1" dirty="0" smtClean="0">
                <a:latin typeface="Arial" panose="020B0604020202020204" pitchFamily="34" charset="0"/>
                <a:cs typeface="Arial" panose="020B0604020202020204" pitchFamily="34" charset="0"/>
              </a:endParaRPr>
            </a:p>
            <a:p>
              <a:endParaRPr lang="en-US" sz="2400" b="1" dirty="0" smtClean="0">
                <a:latin typeface="Arial" panose="020B0604020202020204" pitchFamily="34" charset="0"/>
                <a:cs typeface="Arial" panose="020B0604020202020204" pitchFamily="34" charset="0"/>
              </a:endParaRPr>
            </a:p>
            <a:p>
              <a:endParaRPr lang="en-US" sz="2400" b="1" dirty="0" smtClean="0">
                <a:latin typeface="Arial" panose="020B0604020202020204" pitchFamily="34" charset="0"/>
                <a:cs typeface="Arial" panose="020B0604020202020204" pitchFamily="34" charset="0"/>
              </a:endParaRPr>
            </a:p>
          </p:txBody>
        </p:sp>
        <p:pic>
          <p:nvPicPr>
            <p:cNvPr id="5" name="Picture 6" descr="Image result for flavr savr tomatoes"/>
            <p:cNvPicPr>
              <a:picLocks noChangeAspect="1" noChangeArrowheads="1"/>
            </p:cNvPicPr>
            <p:nvPr/>
          </p:nvPicPr>
          <p:blipFill>
            <a:blip r:embed="rId2"/>
            <a:srcRect/>
            <a:stretch>
              <a:fillRect/>
            </a:stretch>
          </p:blipFill>
          <p:spPr bwMode="auto">
            <a:xfrm>
              <a:off x="1828800" y="1911250"/>
              <a:ext cx="5742520" cy="1452681"/>
            </a:xfrm>
            <a:prstGeom prst="rect">
              <a:avLst/>
            </a:prstGeom>
            <a:noFill/>
          </p:spPr>
        </p:pic>
      </p:grpSp>
      <p:sp>
        <p:nvSpPr>
          <p:cNvPr id="8" name="TextBox 7"/>
          <p:cNvSpPr txBox="1"/>
          <p:nvPr/>
        </p:nvSpPr>
        <p:spPr>
          <a:xfrm>
            <a:off x="1701534" y="152400"/>
            <a:ext cx="5852884" cy="584775"/>
          </a:xfrm>
          <a:prstGeom prst="rect">
            <a:avLst/>
          </a:prstGeom>
          <a:noFill/>
        </p:spPr>
        <p:txBody>
          <a:bodyPr wrap="none" rtlCol="0">
            <a:spAutoFit/>
          </a:bodyPr>
          <a:lstStyle/>
          <a:p>
            <a:r>
              <a:rPr lang="en-US" sz="3200" b="1" dirty="0" smtClean="0">
                <a:solidFill>
                  <a:srgbClr val="0000FF"/>
                </a:solidFill>
                <a:latin typeface="Arial" panose="020B0604020202020204" pitchFamily="34" charset="0"/>
                <a:cs typeface="Arial" panose="020B0604020202020204" pitchFamily="34" charset="0"/>
              </a:rPr>
              <a:t>Genetically modified Product</a:t>
            </a:r>
            <a:endParaRPr lang="en-US" sz="3200" b="1" dirty="0">
              <a:solidFill>
                <a:srgbClr val="0000FF"/>
              </a:solidFill>
              <a:latin typeface="Arial" panose="020B0604020202020204" pitchFamily="34" charset="0"/>
              <a:cs typeface="Arial" panose="020B0604020202020204" pitchFamily="34" charset="0"/>
            </a:endParaRPr>
          </a:p>
        </p:txBody>
      </p:sp>
      <p:grpSp>
        <p:nvGrpSpPr>
          <p:cNvPr id="3" name="Group 2"/>
          <p:cNvGrpSpPr/>
          <p:nvPr/>
        </p:nvGrpSpPr>
        <p:grpSpPr>
          <a:xfrm>
            <a:off x="1219200" y="4840373"/>
            <a:ext cx="3104761" cy="1853559"/>
            <a:chOff x="1219200" y="4840373"/>
            <a:chExt cx="3104761" cy="1853559"/>
          </a:xfrm>
        </p:grpSpPr>
        <p:pic>
          <p:nvPicPr>
            <p:cNvPr id="10" name="Picture 8" descr="https://upload.wikimedia.org/wikipedia/commons/a/ac/Zebrafisch.jpg"/>
            <p:cNvPicPr>
              <a:picLocks noChangeAspect="1" noChangeArrowheads="1"/>
            </p:cNvPicPr>
            <p:nvPr/>
          </p:nvPicPr>
          <p:blipFill>
            <a:blip r:embed="rId3" cstate="print"/>
            <a:srcRect/>
            <a:stretch>
              <a:fillRect/>
            </a:stretch>
          </p:blipFill>
          <p:spPr bwMode="auto">
            <a:xfrm>
              <a:off x="1219200" y="4840373"/>
              <a:ext cx="3104761" cy="1484227"/>
            </a:xfrm>
            <a:prstGeom prst="rect">
              <a:avLst/>
            </a:prstGeom>
            <a:noFill/>
          </p:spPr>
        </p:pic>
        <p:sp>
          <p:nvSpPr>
            <p:cNvPr id="12" name="TextBox 11"/>
            <p:cNvSpPr txBox="1"/>
            <p:nvPr/>
          </p:nvSpPr>
          <p:spPr>
            <a:xfrm>
              <a:off x="1600200" y="6324600"/>
              <a:ext cx="2262158"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Wild type  zebra fish</a:t>
              </a:r>
              <a:endParaRPr lang="en-US" dirty="0">
                <a:latin typeface="Arial" panose="020B0604020202020204" pitchFamily="34" charset="0"/>
                <a:cs typeface="Arial" panose="020B0604020202020204" pitchFamily="34" charset="0"/>
              </a:endParaRPr>
            </a:p>
          </p:txBody>
        </p:sp>
      </p:grpSp>
      <p:grpSp>
        <p:nvGrpSpPr>
          <p:cNvPr id="2" name="Group 1"/>
          <p:cNvGrpSpPr/>
          <p:nvPr/>
        </p:nvGrpSpPr>
        <p:grpSpPr>
          <a:xfrm>
            <a:off x="120829" y="4038600"/>
            <a:ext cx="9023171" cy="2626056"/>
            <a:chOff x="120829" y="4038600"/>
            <a:chExt cx="9023171" cy="2626056"/>
          </a:xfrm>
        </p:grpSpPr>
        <p:sp>
          <p:nvSpPr>
            <p:cNvPr id="9" name="TextBox 8"/>
            <p:cNvSpPr txBox="1"/>
            <p:nvPr/>
          </p:nvSpPr>
          <p:spPr>
            <a:xfrm>
              <a:off x="120829" y="4038600"/>
              <a:ext cx="9023171" cy="830997"/>
            </a:xfrm>
            <a:prstGeom prst="rect">
              <a:avLst/>
            </a:prstGeom>
            <a:noFill/>
          </p:spPr>
          <p:txBody>
            <a:bodyPr wrap="square" rtlCol="0">
              <a:spAutoFit/>
            </a:bodyPr>
            <a:lstStyle/>
            <a:p>
              <a:r>
                <a:rPr lang="en-US" sz="2400" b="1" dirty="0" smtClean="0">
                  <a:latin typeface="Arial" panose="020B0604020202020204" pitchFamily="34" charset="0"/>
                  <a:cs typeface="Arial" panose="020B0604020202020204" pitchFamily="34" charset="0"/>
                </a:rPr>
                <a:t>Glow Fish: Zebra fish with green fluorescent protein (GFP) and others</a:t>
              </a:r>
              <a:endParaRPr lang="en-US" sz="2400" b="1" dirty="0">
                <a:latin typeface="Arial" panose="020B0604020202020204" pitchFamily="34" charset="0"/>
                <a:cs typeface="Arial" panose="020B0604020202020204" pitchFamily="34" charset="0"/>
              </a:endParaRPr>
            </a:p>
          </p:txBody>
        </p:sp>
        <p:pic>
          <p:nvPicPr>
            <p:cNvPr id="11" name="Picture 6" descr="https://upload.wikimedia.org/wikipedia/commons/thumb/f/f2/GloFish.jpg/800px-GloFish.jpg"/>
            <p:cNvPicPr>
              <a:picLocks noChangeAspect="1" noChangeArrowheads="1"/>
            </p:cNvPicPr>
            <p:nvPr/>
          </p:nvPicPr>
          <p:blipFill>
            <a:blip r:embed="rId4"/>
            <a:srcRect b="65109"/>
            <a:stretch>
              <a:fillRect/>
            </a:stretch>
          </p:blipFill>
          <p:spPr bwMode="auto">
            <a:xfrm>
              <a:off x="5042258" y="4840373"/>
              <a:ext cx="3111142" cy="1447800"/>
            </a:xfrm>
            <a:prstGeom prst="rect">
              <a:avLst/>
            </a:prstGeom>
            <a:noFill/>
          </p:spPr>
        </p:pic>
        <p:sp>
          <p:nvSpPr>
            <p:cNvPr id="13" name="TextBox 12"/>
            <p:cNvSpPr txBox="1"/>
            <p:nvPr/>
          </p:nvSpPr>
          <p:spPr>
            <a:xfrm>
              <a:off x="4800600" y="6295324"/>
              <a:ext cx="3801041" cy="369332"/>
            </a:xfrm>
            <a:prstGeom prst="rect">
              <a:avLst/>
            </a:prstGeom>
            <a:noFill/>
          </p:spPr>
          <p:txBody>
            <a:bodyPr wrap="none" rtlCol="0">
              <a:spAutoFit/>
            </a:bodyPr>
            <a:lstStyle/>
            <a:p>
              <a:r>
                <a:rPr lang="en-US" dirty="0" smtClean="0">
                  <a:latin typeface="Arial" panose="020B0604020202020204" pitchFamily="34" charset="0"/>
                  <a:cs typeface="Arial" panose="020B0604020202020204" pitchFamily="34" charset="0"/>
                </a:rPr>
                <a:t>Glow fish (genetically modified fish)</a:t>
              </a:r>
              <a:endParaRPr lang="en-US"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420743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76200" y="1447800"/>
            <a:ext cx="2819399" cy="4038600"/>
            <a:chOff x="609601" y="1066800"/>
            <a:chExt cx="2819399" cy="4038600"/>
          </a:xfrm>
        </p:grpSpPr>
        <p:pic>
          <p:nvPicPr>
            <p:cNvPr id="4" name="Picture 2" descr="Image result for pre pro insulin"/>
            <p:cNvPicPr>
              <a:picLocks noChangeAspect="1" noChangeArrowheads="1"/>
            </p:cNvPicPr>
            <p:nvPr/>
          </p:nvPicPr>
          <p:blipFill rotWithShape="1">
            <a:blip r:embed="rId2">
              <a:extLst>
                <a:ext uri="{28A0092B-C50C-407E-A947-70E740481C1C}">
                  <a14:useLocalDpi xmlns:a14="http://schemas.microsoft.com/office/drawing/2010/main" val="0"/>
                </a:ext>
              </a:extLst>
            </a:blip>
            <a:srcRect r="66904" b="31826"/>
            <a:stretch/>
          </p:blipFill>
          <p:spPr bwMode="auto">
            <a:xfrm>
              <a:off x="609601" y="1066800"/>
              <a:ext cx="2514599" cy="3733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667000" y="3200400"/>
              <a:ext cx="762000" cy="19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2666998" y="1447800"/>
            <a:ext cx="3276602" cy="5029200"/>
            <a:chOff x="3352800" y="1143000"/>
            <a:chExt cx="3276602" cy="5029200"/>
          </a:xfrm>
        </p:grpSpPr>
        <p:grpSp>
          <p:nvGrpSpPr>
            <p:cNvPr id="12" name="Group 11"/>
            <p:cNvGrpSpPr/>
            <p:nvPr/>
          </p:nvGrpSpPr>
          <p:grpSpPr>
            <a:xfrm>
              <a:off x="3352800" y="1143000"/>
              <a:ext cx="3162301" cy="4876800"/>
              <a:chOff x="3886200" y="1600200"/>
              <a:chExt cx="3162301" cy="4876800"/>
            </a:xfrm>
          </p:grpSpPr>
          <p:pic>
            <p:nvPicPr>
              <p:cNvPr id="9" name="Picture 2" descr="Image result for pre pro insulin"/>
              <p:cNvPicPr>
                <a:picLocks noChangeAspect="1" noChangeArrowheads="1"/>
              </p:cNvPicPr>
              <p:nvPr/>
            </p:nvPicPr>
            <p:blipFill rotWithShape="1">
              <a:blip r:embed="rId2">
                <a:extLst>
                  <a:ext uri="{28A0092B-C50C-407E-A947-70E740481C1C}">
                    <a14:useLocalDpi xmlns:a14="http://schemas.microsoft.com/office/drawing/2010/main" val="0"/>
                  </a:ext>
                </a:extLst>
              </a:blip>
              <a:srcRect l="27079" r="36816" b="10956"/>
              <a:stretch/>
            </p:blipFill>
            <p:spPr bwMode="auto">
              <a:xfrm>
                <a:off x="4114801" y="1600200"/>
                <a:ext cx="2743200" cy="48768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667501" y="3576625"/>
                <a:ext cx="381000"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886200" y="1828800"/>
                <a:ext cx="6096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p:cNvSpPr/>
            <p:nvPr/>
          </p:nvSpPr>
          <p:spPr>
            <a:xfrm>
              <a:off x="6019800" y="5715000"/>
              <a:ext cx="609602"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5943600" y="1447800"/>
            <a:ext cx="3086743" cy="5476850"/>
            <a:chOff x="5943600" y="1533550"/>
            <a:chExt cx="3086743" cy="5476850"/>
          </a:xfrm>
        </p:grpSpPr>
        <p:pic>
          <p:nvPicPr>
            <p:cNvPr id="5" name="Picture 2" descr="Image result for pre pro insulin"/>
            <p:cNvPicPr>
              <a:picLocks noChangeAspect="1" noChangeArrowheads="1"/>
            </p:cNvPicPr>
            <p:nvPr/>
          </p:nvPicPr>
          <p:blipFill rotWithShape="1">
            <a:blip r:embed="rId2">
              <a:extLst>
                <a:ext uri="{28A0092B-C50C-407E-A947-70E740481C1C}">
                  <a14:useLocalDpi xmlns:a14="http://schemas.microsoft.com/office/drawing/2010/main" val="0"/>
                </a:ext>
              </a:extLst>
            </a:blip>
            <a:srcRect l="60376"/>
            <a:stretch/>
          </p:blipFill>
          <p:spPr bwMode="auto">
            <a:xfrm>
              <a:off x="6019800" y="1533550"/>
              <a:ext cx="3010543" cy="547685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5943600" y="2514600"/>
              <a:ext cx="3810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76200" y="152400"/>
            <a:ext cx="8991600" cy="954107"/>
          </a:xfrm>
          <a:prstGeom prst="rect">
            <a:avLst/>
          </a:prstGeom>
          <a:noFill/>
        </p:spPr>
        <p:txBody>
          <a:bodyPr wrap="square" rtlCol="0">
            <a:spAutoFit/>
          </a:bodyPr>
          <a:lstStyle/>
          <a:p>
            <a:pPr algn="ctr"/>
            <a:r>
              <a:rPr lang="en-US" sz="2800" b="1" dirty="0" smtClean="0">
                <a:solidFill>
                  <a:srgbClr val="0000FF"/>
                </a:solidFill>
                <a:latin typeface="Arial" panose="020B0604020202020204" pitchFamily="34" charset="0"/>
                <a:cs typeface="Arial" panose="020B0604020202020204" pitchFamily="34" charset="0"/>
              </a:rPr>
              <a:t>Production of  Human Insulin: </a:t>
            </a:r>
            <a:r>
              <a:rPr lang="en-US" sz="2800" dirty="0" smtClean="0">
                <a:solidFill>
                  <a:srgbClr val="0000FF"/>
                </a:solidFill>
                <a:latin typeface="Arial" panose="020B0604020202020204" pitchFamily="34" charset="0"/>
                <a:cs typeface="Arial" panose="020B0604020202020204" pitchFamily="34" charset="0"/>
              </a:rPr>
              <a:t>The best example of Genetic Engineering/Recombinant DNA Technology</a:t>
            </a:r>
            <a:endParaRPr lang="en-US" sz="2800"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986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B76204-D552-45ED-8AB0-FBBA8646C583}"/>
              </a:ext>
            </a:extLst>
          </p:cNvPr>
          <p:cNvSpPr>
            <a:spLocks noGrp="1"/>
          </p:cNvSpPr>
          <p:nvPr>
            <p:ph type="title"/>
          </p:nvPr>
        </p:nvSpPr>
        <p:spPr>
          <a:xfrm>
            <a:off x="32084" y="76200"/>
            <a:ext cx="9067800" cy="593725"/>
          </a:xfrm>
        </p:spPr>
        <p:txBody>
          <a:bodyPr>
            <a:noAutofit/>
          </a:bodyPr>
          <a:lstStyle/>
          <a:p>
            <a:r>
              <a:rPr lang="en-US" sz="2800" b="1" dirty="0">
                <a:solidFill>
                  <a:srgbClr val="0000FF"/>
                </a:solidFill>
                <a:latin typeface="Arial" panose="020B0604020202020204" pitchFamily="34" charset="0"/>
                <a:cs typeface="Arial" panose="020B0604020202020204" pitchFamily="34" charset="0"/>
              </a:rPr>
              <a:t>Insulin: an indispensable hormone in our body </a:t>
            </a:r>
            <a:endParaRPr lang="en-GB" sz="2800" dirty="0">
              <a:solidFill>
                <a:srgbClr val="0000FF"/>
              </a:solidFill>
              <a:latin typeface="Arial" panose="020B0604020202020204" pitchFamily="34" charset="0"/>
              <a:cs typeface="Arial" panose="020B0604020202020204" pitchFamily="34" charset="0"/>
            </a:endParaRPr>
          </a:p>
        </p:txBody>
      </p:sp>
      <p:grpSp>
        <p:nvGrpSpPr>
          <p:cNvPr id="7" name="Group 6"/>
          <p:cNvGrpSpPr/>
          <p:nvPr/>
        </p:nvGrpSpPr>
        <p:grpSpPr>
          <a:xfrm>
            <a:off x="6096000" y="762000"/>
            <a:ext cx="3048000" cy="4724400"/>
            <a:chOff x="6096000" y="762000"/>
            <a:chExt cx="3048000" cy="4724400"/>
          </a:xfrm>
        </p:grpSpPr>
        <p:grpSp>
          <p:nvGrpSpPr>
            <p:cNvPr id="4" name="Group 3">
              <a:extLst>
                <a:ext uri="{FF2B5EF4-FFF2-40B4-BE49-F238E27FC236}">
                  <a16:creationId xmlns:a16="http://schemas.microsoft.com/office/drawing/2014/main" id="{48A8E3BB-A859-4F65-8023-50BD4BC8025B}"/>
                </a:ext>
              </a:extLst>
            </p:cNvPr>
            <p:cNvGrpSpPr/>
            <p:nvPr/>
          </p:nvGrpSpPr>
          <p:grpSpPr>
            <a:xfrm>
              <a:off x="6096000" y="762000"/>
              <a:ext cx="3048000" cy="4724400"/>
              <a:chOff x="5334000" y="1545000"/>
              <a:chExt cx="3477060" cy="4932000"/>
            </a:xfrm>
          </p:grpSpPr>
          <p:pic>
            <p:nvPicPr>
              <p:cNvPr id="8" name="Picture 7">
                <a:extLst>
                  <a:ext uri="{FF2B5EF4-FFF2-40B4-BE49-F238E27FC236}">
                    <a16:creationId xmlns:a16="http://schemas.microsoft.com/office/drawing/2014/main" id="{BDC2CD3A-6095-4E98-91DE-95B9DB6162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545000"/>
                <a:ext cx="3477060" cy="4932000"/>
              </a:xfrm>
              <a:prstGeom prst="rect">
                <a:avLst/>
              </a:prstGeom>
            </p:spPr>
          </p:pic>
          <p:sp>
            <p:nvSpPr>
              <p:cNvPr id="2" name="Rectangle 1">
                <a:extLst>
                  <a:ext uri="{FF2B5EF4-FFF2-40B4-BE49-F238E27FC236}">
                    <a16:creationId xmlns:a16="http://schemas.microsoft.com/office/drawing/2014/main" id="{7B7276A8-7BF3-4A06-89CD-3451472E9FD6}"/>
                  </a:ext>
                </a:extLst>
              </p:cNvPr>
              <p:cNvSpPr/>
              <p:nvPr/>
            </p:nvSpPr>
            <p:spPr>
              <a:xfrm>
                <a:off x="5715000" y="3429000"/>
                <a:ext cx="4572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E9C5DF64-C50A-4EF0-AF85-77B880D238D1}"/>
                  </a:ext>
                </a:extLst>
              </p:cNvPr>
              <p:cNvSpPr txBox="1"/>
              <p:nvPr/>
            </p:nvSpPr>
            <p:spPr>
              <a:xfrm>
                <a:off x="5747952" y="3801377"/>
                <a:ext cx="716093" cy="289171"/>
              </a:xfrm>
              <a:prstGeom prst="rect">
                <a:avLst/>
              </a:prstGeom>
              <a:noFill/>
            </p:spPr>
            <p:txBody>
              <a:bodyPr wrap="square" rtlCol="0">
                <a:spAutoFit/>
              </a:bodyPr>
              <a:lstStyle/>
              <a:p>
                <a:r>
                  <a:rPr lang="el-GR" sz="1200" dirty="0"/>
                  <a:t>β</a:t>
                </a:r>
                <a:r>
                  <a:rPr lang="en-GB" sz="1200" dirty="0"/>
                  <a:t>-cells</a:t>
                </a:r>
              </a:p>
            </p:txBody>
          </p:sp>
        </p:grpSp>
        <p:sp>
          <p:nvSpPr>
            <p:cNvPr id="12" name="Rectangle 11">
              <a:extLst>
                <a:ext uri="{FF2B5EF4-FFF2-40B4-BE49-F238E27FC236}">
                  <a16:creationId xmlns:a16="http://schemas.microsoft.com/office/drawing/2014/main" id="{3BD4ABC5-668A-4088-9282-A411418A96DC}"/>
                </a:ext>
              </a:extLst>
            </p:cNvPr>
            <p:cNvSpPr/>
            <p:nvPr/>
          </p:nvSpPr>
          <p:spPr>
            <a:xfrm>
              <a:off x="6330406" y="1295400"/>
              <a:ext cx="679994" cy="276999"/>
            </a:xfrm>
            <a:prstGeom prst="rect">
              <a:avLst/>
            </a:prstGeom>
          </p:spPr>
          <p:txBody>
            <a:bodyPr wrap="none">
              <a:spAutoFit/>
            </a:bodyPr>
            <a:lstStyle/>
            <a:p>
              <a:pPr lvl="0"/>
              <a:r>
                <a:rPr lang="en-GB" sz="1200" dirty="0">
                  <a:solidFill>
                    <a:prstClr val="black"/>
                  </a:solidFill>
                </a:rPr>
                <a:t>(</a:t>
              </a:r>
              <a:r>
                <a:rPr lang="el-GR" sz="1200" dirty="0">
                  <a:solidFill>
                    <a:prstClr val="black"/>
                  </a:solidFill>
                </a:rPr>
                <a:t>β</a:t>
              </a:r>
              <a:r>
                <a:rPr lang="en-GB" sz="1200" dirty="0">
                  <a:solidFill>
                    <a:prstClr val="black"/>
                  </a:solidFill>
                </a:rPr>
                <a:t>-cells)</a:t>
              </a:r>
            </a:p>
          </p:txBody>
        </p:sp>
      </p:grpSp>
      <p:sp>
        <p:nvSpPr>
          <p:cNvPr id="13" name="Rectangle 12"/>
          <p:cNvSpPr/>
          <p:nvPr/>
        </p:nvSpPr>
        <p:spPr>
          <a:xfrm>
            <a:off x="76200" y="685800"/>
            <a:ext cx="5953004" cy="3200876"/>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Insulin is a hormone that regulates the amount of glucose (sugar) in the blood and is required for the body to function normally</a:t>
            </a:r>
            <a:r>
              <a:rPr lang="en-US" sz="2000" dirty="0" smtClean="0">
                <a:latin typeface="Arial" panose="020B0604020202020204" pitchFamily="34" charset="0"/>
                <a:cs typeface="Arial" panose="020B0604020202020204" pitchFamily="34" charset="0"/>
              </a:rPr>
              <a:t>.</a:t>
            </a:r>
          </a:p>
          <a:p>
            <a:endParaRPr lang="en-US" sz="1100" dirty="0" smtClean="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Insulin </a:t>
            </a:r>
            <a:r>
              <a:rPr lang="en-US" sz="2000" dirty="0">
                <a:latin typeface="Arial" panose="020B0604020202020204" pitchFamily="34" charset="0"/>
                <a:cs typeface="Arial" panose="020B0604020202020204" pitchFamily="34" charset="0"/>
              </a:rPr>
              <a:t>is produced by cells in the pancreas, called the islets of Langerhans. </a:t>
            </a:r>
            <a:endParaRPr lang="en-US" sz="2000" dirty="0" smtClean="0">
              <a:latin typeface="Arial" panose="020B0604020202020204" pitchFamily="34" charset="0"/>
              <a:cs typeface="Arial" panose="020B0604020202020204" pitchFamily="34" charset="0"/>
            </a:endParaRPr>
          </a:p>
          <a:p>
            <a:endParaRPr lang="en-US" sz="11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These </a:t>
            </a:r>
            <a:r>
              <a:rPr lang="en-US" sz="2000" dirty="0">
                <a:latin typeface="Arial" panose="020B0604020202020204" pitchFamily="34" charset="0"/>
                <a:cs typeface="Arial" panose="020B0604020202020204" pitchFamily="34" charset="0"/>
              </a:rPr>
              <a:t>cells continuously release a small amount of insulin into the body, but they release surges of the hormone in response to a rise in the blood glucose level</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14" name="Rectangle 13"/>
          <p:cNvSpPr/>
          <p:nvPr/>
        </p:nvSpPr>
        <p:spPr>
          <a:xfrm>
            <a:off x="76200" y="4267200"/>
            <a:ext cx="6019800" cy="2416046"/>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Every time a person eats, the blood glucose rises. Raised blood glucose triggers the cells in the islets of Langerhans to release the necessary amount of insulin. Insulin allows the blood glucose to be transported from the blood into the cells. </a:t>
            </a:r>
            <a:endParaRPr lang="en-US" sz="2000" dirty="0" smtClean="0">
              <a:latin typeface="Arial" panose="020B0604020202020204" pitchFamily="34" charset="0"/>
              <a:cs typeface="Arial" panose="020B0604020202020204" pitchFamily="34" charset="0"/>
            </a:endParaRPr>
          </a:p>
          <a:p>
            <a:endParaRPr lang="en-US" sz="11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Once </a:t>
            </a:r>
            <a:r>
              <a:rPr lang="en-US" sz="2000" dirty="0">
                <a:latin typeface="Arial" panose="020B0604020202020204" pitchFamily="34" charset="0"/>
                <a:cs typeface="Arial" panose="020B0604020202020204" pitchFamily="34" charset="0"/>
              </a:rPr>
              <a:t>transported into the cell, the blood glucose level is returned to normal within hours</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133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insulin and glucose metabolis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705600" cy="670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476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www.mun.ca/biology/scarr/iGen3_05-09_Figure-L.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1142" y="701681"/>
            <a:ext cx="9052560" cy="517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Box 4"/>
          <p:cNvSpPr txBox="1">
            <a:spLocks noChangeArrowheads="1"/>
          </p:cNvSpPr>
          <p:nvPr/>
        </p:nvSpPr>
        <p:spPr bwMode="auto">
          <a:xfrm>
            <a:off x="898525" y="5913438"/>
            <a:ext cx="1196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a:t>Bacteria</a:t>
            </a:r>
          </a:p>
        </p:txBody>
      </p:sp>
      <p:sp>
        <p:nvSpPr>
          <p:cNvPr id="27653" name="TextBox 7"/>
          <p:cNvSpPr txBox="1">
            <a:spLocks noChangeArrowheads="1"/>
          </p:cNvSpPr>
          <p:nvPr/>
        </p:nvSpPr>
        <p:spPr bwMode="auto">
          <a:xfrm>
            <a:off x="6553200" y="5973763"/>
            <a:ext cx="1425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b="1">
                <a:solidFill>
                  <a:schemeClr val="tx1"/>
                </a:solidFill>
                <a:latin typeface="Arial" panose="020B0604020202020204" pitchFamily="34" charset="0"/>
              </a:defRPr>
            </a:lvl1pPr>
            <a:lvl2pPr marL="742950" indent="-285750">
              <a:defRPr sz="1600" b="1">
                <a:solidFill>
                  <a:schemeClr val="tx1"/>
                </a:solidFill>
                <a:latin typeface="Arial" panose="020B0604020202020204" pitchFamily="34" charset="0"/>
              </a:defRPr>
            </a:lvl2pPr>
            <a:lvl3pPr marL="1143000" indent="-228600">
              <a:defRPr sz="1600" b="1">
                <a:solidFill>
                  <a:schemeClr val="tx1"/>
                </a:solidFill>
                <a:latin typeface="Arial" panose="020B0604020202020204" pitchFamily="34" charset="0"/>
              </a:defRPr>
            </a:lvl3pPr>
            <a:lvl4pPr marL="1600200" indent="-228600">
              <a:defRPr sz="1600" b="1">
                <a:solidFill>
                  <a:schemeClr val="tx1"/>
                </a:solidFill>
                <a:latin typeface="Arial" panose="020B0604020202020204" pitchFamily="34" charset="0"/>
              </a:defRPr>
            </a:lvl4pPr>
            <a:lvl5pPr marL="2057400" indent="-228600">
              <a:defRPr sz="1600" b="1">
                <a:solidFill>
                  <a:schemeClr val="tx1"/>
                </a:solidFill>
                <a:latin typeface="Arial" panose="020B0604020202020204" pitchFamily="34" charset="0"/>
              </a:defRPr>
            </a:lvl5pPr>
            <a:lvl6pPr marL="2514600" indent="-228600" eaLnBrk="0" fontAlgn="base" hangingPunct="0">
              <a:spcBef>
                <a:spcPct val="0"/>
              </a:spcBef>
              <a:spcAft>
                <a:spcPct val="0"/>
              </a:spcAft>
              <a:defRPr sz="1600" b="1">
                <a:solidFill>
                  <a:schemeClr val="tx1"/>
                </a:solidFill>
                <a:latin typeface="Arial" panose="020B0604020202020204" pitchFamily="34" charset="0"/>
              </a:defRPr>
            </a:lvl6pPr>
            <a:lvl7pPr marL="2971800" indent="-228600" eaLnBrk="0" fontAlgn="base" hangingPunct="0">
              <a:spcBef>
                <a:spcPct val="0"/>
              </a:spcBef>
              <a:spcAft>
                <a:spcPct val="0"/>
              </a:spcAft>
              <a:defRPr sz="1600" b="1">
                <a:solidFill>
                  <a:schemeClr val="tx1"/>
                </a:solidFill>
                <a:latin typeface="Arial" panose="020B0604020202020204" pitchFamily="34" charset="0"/>
              </a:defRPr>
            </a:lvl7pPr>
            <a:lvl8pPr marL="3429000" indent="-228600" eaLnBrk="0" fontAlgn="base" hangingPunct="0">
              <a:spcBef>
                <a:spcPct val="0"/>
              </a:spcBef>
              <a:spcAft>
                <a:spcPct val="0"/>
              </a:spcAft>
              <a:defRPr sz="1600" b="1">
                <a:solidFill>
                  <a:schemeClr val="tx1"/>
                </a:solidFill>
                <a:latin typeface="Arial" panose="020B0604020202020204" pitchFamily="34" charset="0"/>
              </a:defRPr>
            </a:lvl8pPr>
            <a:lvl9pPr marL="3886200" indent="-228600" eaLnBrk="0" fontAlgn="base" hangingPunct="0">
              <a:spcBef>
                <a:spcPct val="0"/>
              </a:spcBef>
              <a:spcAft>
                <a:spcPct val="0"/>
              </a:spcAft>
              <a:defRPr sz="1600" b="1">
                <a:solidFill>
                  <a:schemeClr val="tx1"/>
                </a:solidFill>
                <a:latin typeface="Arial" panose="020B0604020202020204" pitchFamily="34" charset="0"/>
              </a:defRPr>
            </a:lvl9pPr>
          </a:lstStyle>
          <a:p>
            <a:pPr eaLnBrk="1" hangingPunct="1"/>
            <a:r>
              <a:rPr lang="en-US" altLang="en-US" sz="2000"/>
              <a:t>Eukaryote</a:t>
            </a:r>
          </a:p>
        </p:txBody>
      </p:sp>
    </p:spTree>
    <p:extLst>
      <p:ext uri="{BB962C8B-B14F-4D97-AF65-F5344CB8AC3E}">
        <p14:creationId xmlns:p14="http://schemas.microsoft.com/office/powerpoint/2010/main" val="19157826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 y="914400"/>
            <a:ext cx="9067800" cy="1569660"/>
          </a:xfrm>
          <a:prstGeom prst="rect">
            <a:avLst/>
          </a:prstGeom>
        </p:spPr>
        <p:txBody>
          <a:bodyPr wrap="square">
            <a:spAutoFit/>
          </a:bodyPr>
          <a:lstStyle/>
          <a:p>
            <a:r>
              <a:rPr lang="en-US" sz="2400" dirty="0" smtClean="0">
                <a:latin typeface="Arial" panose="020B0604020202020204" pitchFamily="34" charset="0"/>
                <a:cs typeface="Arial" panose="020B0604020202020204" pitchFamily="34" charset="0"/>
              </a:rPr>
              <a:t>1921: Frederick </a:t>
            </a:r>
            <a:r>
              <a:rPr lang="en-US" sz="2400" dirty="0">
                <a:latin typeface="Arial" panose="020B0604020202020204" pitchFamily="34" charset="0"/>
                <a:cs typeface="Arial" panose="020B0604020202020204" pitchFamily="34" charset="0"/>
              </a:rPr>
              <a:t>Banting and </a:t>
            </a:r>
            <a:r>
              <a:rPr lang="en-US" sz="2400" dirty="0" smtClean="0">
                <a:latin typeface="Arial" panose="020B0604020202020204" pitchFamily="34" charset="0"/>
                <a:cs typeface="Arial" panose="020B0604020202020204" pitchFamily="34" charset="0"/>
              </a:rPr>
              <a:t>Charles </a:t>
            </a:r>
            <a:r>
              <a:rPr lang="en-US" sz="2400" dirty="0">
                <a:latin typeface="Arial" panose="020B0604020202020204" pitchFamily="34" charset="0"/>
                <a:cs typeface="Arial" panose="020B0604020202020204" pitchFamily="34" charset="0"/>
              </a:rPr>
              <a:t>Best successfully purified insulin from a dog's pancreas. Over the years scientists made continual improvements in producing insulin.</a:t>
            </a:r>
            <a:br>
              <a:rPr lang="en-US"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sp>
        <p:nvSpPr>
          <p:cNvPr id="6" name="Rectangle 5"/>
          <p:cNvSpPr/>
          <p:nvPr/>
        </p:nvSpPr>
        <p:spPr>
          <a:xfrm>
            <a:off x="76200" y="2362200"/>
            <a:ext cx="9220200" cy="3416320"/>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In the 1980s, researchers used genetic engineering to manufacture a human insulin</a:t>
            </a:r>
            <a:r>
              <a:rPr lang="en-US" sz="2400" dirty="0" smtClean="0">
                <a:latin typeface="Arial" panose="020B0604020202020204" pitchFamily="34" charset="0"/>
                <a:cs typeface="Arial" panose="020B0604020202020204" pitchFamily="34" charset="0"/>
              </a:rPr>
              <a:t>.</a:t>
            </a:r>
          </a:p>
          <a:p>
            <a:r>
              <a:rPr lang="en-US" sz="2400" dirty="0" smtClean="0">
                <a:latin typeface="Arial" panose="020B0604020202020204" pitchFamily="34" charset="0"/>
                <a:cs typeface="Arial" panose="020B0604020202020204" pitchFamily="34" charset="0"/>
              </a:rPr>
              <a:t> </a:t>
            </a:r>
          </a:p>
          <a:p>
            <a:r>
              <a:rPr lang="en-US" sz="2400" dirty="0" smtClean="0">
                <a:latin typeface="Arial" panose="020B0604020202020204" pitchFamily="34" charset="0"/>
                <a:cs typeface="Arial" panose="020B0604020202020204" pitchFamily="34" charset="0"/>
              </a:rPr>
              <a:t>In </a:t>
            </a:r>
            <a:r>
              <a:rPr lang="en-US" sz="2400" dirty="0">
                <a:latin typeface="Arial" panose="020B0604020202020204" pitchFamily="34" charset="0"/>
                <a:cs typeface="Arial" panose="020B0604020202020204" pitchFamily="34" charset="0"/>
              </a:rPr>
              <a:t>1982, the Eli Lilly Corporation produced a human insulin that became the first approved </a:t>
            </a:r>
            <a:r>
              <a:rPr lang="en-US" sz="2400" dirty="0" smtClean="0">
                <a:latin typeface="Arial" panose="020B0604020202020204" pitchFamily="34" charset="0"/>
                <a:cs typeface="Arial" panose="020B0604020202020204" pitchFamily="34" charset="0"/>
              </a:rPr>
              <a:t>genetically engineered  pharmaceutical product. </a:t>
            </a:r>
          </a:p>
          <a:p>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At present, researchers could produce genetically engineered insulin in unlimited supplies without depending on animals.  </a:t>
            </a:r>
            <a:endParaRPr lang="en-US" sz="2400" dirty="0">
              <a:latin typeface="Arial" panose="020B0604020202020204" pitchFamily="34" charset="0"/>
              <a:cs typeface="Arial" panose="020B0604020202020204" pitchFamily="34" charset="0"/>
            </a:endParaRPr>
          </a:p>
        </p:txBody>
      </p:sp>
      <p:sp>
        <p:nvSpPr>
          <p:cNvPr id="4" name="TextBox 3"/>
          <p:cNvSpPr txBox="1"/>
          <p:nvPr/>
        </p:nvSpPr>
        <p:spPr>
          <a:xfrm>
            <a:off x="3657600" y="5754469"/>
            <a:ext cx="1877437" cy="646331"/>
          </a:xfrm>
          <a:prstGeom prst="rect">
            <a:avLst/>
          </a:prstGeom>
          <a:noFill/>
        </p:spPr>
        <p:txBody>
          <a:bodyPr wrap="none" rtlCol="0">
            <a:spAutoFit/>
          </a:bodyPr>
          <a:lstStyle/>
          <a:p>
            <a:r>
              <a:rPr lang="en-US" sz="3600" b="1" dirty="0" smtClean="0">
                <a:latin typeface="Arial" panose="020B0604020202020204" pitchFamily="34" charset="0"/>
                <a:cs typeface="Arial" panose="020B0604020202020204" pitchFamily="34" charset="0"/>
              </a:rPr>
              <a:t>HOW??</a:t>
            </a:r>
            <a:endParaRPr lang="en-US" sz="3600" b="1" dirty="0">
              <a:latin typeface="Arial" panose="020B0604020202020204" pitchFamily="34" charset="0"/>
              <a:cs typeface="Arial" panose="020B0604020202020204" pitchFamily="34" charset="0"/>
            </a:endParaRPr>
          </a:p>
        </p:txBody>
      </p:sp>
      <p:sp>
        <p:nvSpPr>
          <p:cNvPr id="7" name="TextBox 6"/>
          <p:cNvSpPr txBox="1"/>
          <p:nvPr/>
        </p:nvSpPr>
        <p:spPr>
          <a:xfrm>
            <a:off x="2773373" y="6334780"/>
            <a:ext cx="3679212" cy="523220"/>
          </a:xfrm>
          <a:prstGeom prst="rect">
            <a:avLst/>
          </a:prstGeom>
          <a:noFill/>
        </p:spPr>
        <p:txBody>
          <a:bodyPr wrap="none" rtlCol="0">
            <a:spAutoFit/>
          </a:bodyPr>
          <a:lstStyle/>
          <a:p>
            <a:r>
              <a:rPr lang="en-US" sz="2800" b="1" dirty="0" smtClean="0">
                <a:solidFill>
                  <a:srgbClr val="C00000"/>
                </a:solidFill>
                <a:latin typeface="Arial" panose="020B0604020202020204" pitchFamily="34" charset="0"/>
                <a:cs typeface="Arial" panose="020B0604020202020204" pitchFamily="34" charset="0"/>
              </a:rPr>
              <a:t>Genetic Engineering</a:t>
            </a:r>
            <a:endParaRPr lang="en-US" sz="2800" b="1" dirty="0">
              <a:solidFill>
                <a:srgbClr val="C00000"/>
              </a:solidFill>
              <a:latin typeface="Arial" panose="020B0604020202020204" pitchFamily="34" charset="0"/>
              <a:cs typeface="Arial" panose="020B0604020202020204" pitchFamily="34" charset="0"/>
            </a:endParaRPr>
          </a:p>
        </p:txBody>
      </p:sp>
      <p:sp>
        <p:nvSpPr>
          <p:cNvPr id="2" name="TextBox 1"/>
          <p:cNvSpPr txBox="1"/>
          <p:nvPr/>
        </p:nvSpPr>
        <p:spPr>
          <a:xfrm>
            <a:off x="2438400" y="76200"/>
            <a:ext cx="4280339" cy="584775"/>
          </a:xfrm>
          <a:prstGeom prst="rect">
            <a:avLst/>
          </a:prstGeom>
          <a:noFill/>
        </p:spPr>
        <p:txBody>
          <a:bodyPr wrap="none" rtlCol="0">
            <a:spAutoFit/>
          </a:bodyPr>
          <a:lstStyle/>
          <a:p>
            <a:r>
              <a:rPr lang="en-US" sz="3200" b="1" dirty="0" smtClean="0">
                <a:solidFill>
                  <a:srgbClr val="0000FF"/>
                </a:solidFill>
                <a:latin typeface="Arial" panose="020B0604020202020204" pitchFamily="34" charset="0"/>
                <a:cs typeface="Arial" panose="020B0604020202020204" pitchFamily="34" charset="0"/>
              </a:rPr>
              <a:t>Production of Insulin</a:t>
            </a:r>
            <a:endParaRPr lang="en-US" sz="3200" b="1"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414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26531CA6B29D498611FF44E4B9A516" ma:contentTypeVersion="5" ma:contentTypeDescription="Create a new document." ma:contentTypeScope="" ma:versionID="6e2ab583a170b912a330d04e8463d7e1">
  <xsd:schema xmlns:xsd="http://www.w3.org/2001/XMLSchema" xmlns:xs="http://www.w3.org/2001/XMLSchema" xmlns:p="http://schemas.microsoft.com/office/2006/metadata/properties" xmlns:ns2="f4f41830-a3a6-4385-8543-65e908e34dde" targetNamespace="http://schemas.microsoft.com/office/2006/metadata/properties" ma:root="true" ma:fieldsID="3cc5962442e9f2b2386f1361fe5f0e36" ns2:_="">
    <xsd:import namespace="f4f41830-a3a6-4385-8543-65e908e34dd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f41830-a3a6-4385-8543-65e908e34d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AA425D8-C99B-4EFC-9826-C2A7A1C2B83F}"/>
</file>

<file path=customXml/itemProps2.xml><?xml version="1.0" encoding="utf-8"?>
<ds:datastoreItem xmlns:ds="http://schemas.openxmlformats.org/officeDocument/2006/customXml" ds:itemID="{0AC25380-BCF8-4524-BE30-5498E136C1E9}"/>
</file>

<file path=customXml/itemProps3.xml><?xml version="1.0" encoding="utf-8"?>
<ds:datastoreItem xmlns:ds="http://schemas.openxmlformats.org/officeDocument/2006/customXml" ds:itemID="{228A4FA5-1310-46F7-95E9-A7C5B2BE7552}"/>
</file>

<file path=docProps/app.xml><?xml version="1.0" encoding="utf-8"?>
<Properties xmlns="http://schemas.openxmlformats.org/officeDocument/2006/extended-properties" xmlns:vt="http://schemas.openxmlformats.org/officeDocument/2006/docPropsVTypes">
  <TotalTime>1803</TotalTime>
  <Words>1480</Words>
  <Application>Microsoft Office PowerPoint</Application>
  <PresentationFormat>On-screen Show (4:3)</PresentationFormat>
  <Paragraphs>254</Paragraphs>
  <Slides>37</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ＭＳ Ｐゴシック</vt:lpstr>
      <vt:lpstr>ＭＳ Ｐゴシック</vt:lpstr>
      <vt:lpstr>Arial</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Insulin: an indispensable hormone in our body </vt:lpstr>
      <vt:lpstr>PowerPoint Presentation</vt:lpstr>
      <vt:lpstr>PowerPoint Presentation</vt:lpstr>
      <vt:lpstr>PowerPoint Presentation</vt:lpstr>
      <vt:lpstr>PowerPoint Presentation</vt:lpstr>
      <vt:lpstr>PowerPoint Presentation</vt:lpstr>
      <vt:lpstr>Tools for making a collage</vt:lpstr>
      <vt:lpstr>Tools for Genetic engineering  1. Restriction Enzymes</vt:lpstr>
      <vt:lpstr>Restriction Enzymes: How it Works?</vt:lpstr>
      <vt:lpstr>PowerPoint Presentation</vt:lpstr>
      <vt:lpstr>Tools for Genetic engineering   2. Ligase</vt:lpstr>
      <vt:lpstr>Tools for Genetic engineering  3.  Plasmids</vt:lpstr>
      <vt:lpstr>PowerPoint Presentation</vt:lpstr>
      <vt:lpstr>PowerPoint Presentation</vt:lpstr>
      <vt:lpstr>PowerPoint Presentation</vt:lpstr>
      <vt:lpstr>PowerPoint Presentation</vt:lpstr>
      <vt:lpstr>PowerPoint Presentation</vt:lpstr>
      <vt:lpstr>PowerPoint Presentation</vt:lpstr>
      <vt:lpstr>Somatic cells are diploid (2n) and Gametes (sperm/ovum) are haploid (n)</vt:lpstr>
      <vt:lpstr>How does the ‘2n’ genome arise in embryo?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dibyendugayatri</dc:creator>
  <cp:lastModifiedBy>SD</cp:lastModifiedBy>
  <cp:revision>105</cp:revision>
  <dcterms:created xsi:type="dcterms:W3CDTF">2016-10-30T20:54:58Z</dcterms:created>
  <dcterms:modified xsi:type="dcterms:W3CDTF">2022-01-27T11:19:23Z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0x010100A626531CA6B29D498611FF44E4B9A516</vt:lpwstr>
  </property>
</Properties>
</file>